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6.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7.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Lst>
  <p:notesMasterIdLst>
    <p:notesMasterId r:id="rId28"/>
  </p:notesMasterIdLst>
  <p:handoutMasterIdLst>
    <p:handoutMasterId r:id="rId29"/>
  </p:handoutMasterIdLst>
  <p:sldIdLst>
    <p:sldId id="256" r:id="rId5"/>
    <p:sldId id="257" r:id="rId6"/>
    <p:sldId id="274" r:id="rId7"/>
    <p:sldId id="259" r:id="rId8"/>
    <p:sldId id="261" r:id="rId9"/>
    <p:sldId id="262" r:id="rId10"/>
    <p:sldId id="263" r:id="rId11"/>
    <p:sldId id="264" r:id="rId12"/>
    <p:sldId id="275" r:id="rId13"/>
    <p:sldId id="277" r:id="rId14"/>
    <p:sldId id="280" r:id="rId15"/>
    <p:sldId id="279" r:id="rId16"/>
    <p:sldId id="278" r:id="rId17"/>
    <p:sldId id="290" r:id="rId18"/>
    <p:sldId id="282" r:id="rId19"/>
    <p:sldId id="289" r:id="rId20"/>
    <p:sldId id="283" r:id="rId21"/>
    <p:sldId id="284" r:id="rId22"/>
    <p:sldId id="285" r:id="rId23"/>
    <p:sldId id="286" r:id="rId24"/>
    <p:sldId id="287" r:id="rId25"/>
    <p:sldId id="288" r:id="rId26"/>
    <p:sldId id="2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Radulski" initials="BR" lastIdx="10" clrIdx="0">
    <p:extLst>
      <p:ext uri="{19B8F6BF-5375-455C-9EA6-DF929625EA0E}">
        <p15:presenceInfo xmlns:p15="http://schemas.microsoft.com/office/powerpoint/2012/main" userId="Beth Radul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8571" autoAdjust="0"/>
  </p:normalViewPr>
  <p:slideViewPr>
    <p:cSldViewPr snapToGrid="0">
      <p:cViewPr varScale="1">
        <p:scale>
          <a:sx n="81" d="100"/>
          <a:sy n="81" d="100"/>
        </p:scale>
        <p:origin x="1920" y="184"/>
      </p:cViewPr>
      <p:guideLst/>
    </p:cSldViewPr>
  </p:slideViewPr>
  <p:notesTextViewPr>
    <p:cViewPr>
      <p:scale>
        <a:sx n="1" d="1"/>
        <a:sy n="1" d="1"/>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2T12:07:00.148" idx="1">
    <p:pos x="8116" y="1135"/>
    <p:text>I would reccomend a dyslexia-friendly font in Sans-Serif (i.e. Arial, Helvetica, etc.)</p:text>
    <p:extLst>
      <p:ext uri="{C676402C-5697-4E1C-873F-D02D1690AC5C}">
        <p15:threadingInfo xmlns:p15="http://schemas.microsoft.com/office/powerpoint/2012/main" timeZoneBias="-660"/>
      </p:ext>
    </p:extLst>
  </p:cm>
  <p:cm authorId="1" dt="2021-03-02T12:09:23.963" idx="2">
    <p:pos x="8083" y="53"/>
    <p:text>I've tried playing around with 'Design Ideas' for a few slides - light coloured font on a dark background or visa-versa can be good (i.e. avoid dark on dark, or light on light as it can be hard to read).</p:text>
    <p:extLst>
      <p:ext uri="{C676402C-5697-4E1C-873F-D02D1690AC5C}">
        <p15:threadingInfo xmlns:p15="http://schemas.microsoft.com/office/powerpoint/2012/main" timeZoneBias="-660"/>
      </p:ext>
    </p:extLst>
  </p:cm>
  <p:cm authorId="1" dt="2021-03-02T12:13:17.190" idx="3">
    <p:pos x="8091" y="2452"/>
    <p:text>I've tried changing the theme to see about the colour of text and font as mentioned above - feel free to change of course! Some themes will do all the design/aesthetic work automatically for you, which saves a lot of time.</p:text>
    <p:extLst>
      <p:ext uri="{C676402C-5697-4E1C-873F-D02D1690AC5C}">
        <p15:threadingInfo xmlns:p15="http://schemas.microsoft.com/office/powerpoint/2012/main" timeZoneBias="-6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02T12:14:32.597" idx="4">
    <p:pos x="8091" y="861"/>
    <p:text>I like to try to start powerpoints aimed at Neurodiverse cohorts with an introduction of the broader topic (like you've done here) and then another slide with the structure -- i.e. what can the participants expect in terms of:
-The Order of the presentation/activities
-Their own engagement and what your expectations are of them
-How long different segments will take. 
Then, in between each major topic/activity, try to insert a slide that says 'Part 1: [Topc] ' and so on. 
It can be really helpful to know what to expect and what timeline things are happening on.</p:text>
    <p:extLst>
      <p:ext uri="{C676402C-5697-4E1C-873F-D02D1690AC5C}">
        <p15:threadingInfo xmlns:p15="http://schemas.microsoft.com/office/powerpoint/2012/main" timeZoneBias="-6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02T12:17:58.321" idx="5">
    <p:pos x="8074" y="1085"/>
    <p:text>What kind of activity would you like this to be?
One potential 'signpost' for your participants would be to pick differnet colours for Individual activities, small group activities, or large group discussions, and indicate these in bold text at the top of each slide; and/or you can have a particular slide format / design for each type of activity (i.e. use this exact design, and copy the slide so that every individual activity is this design; every small group is the same design as the next slide, and so on).  This can help to ensure that each person knows whether they should think about it alone, chat with a partner, or just feel free to throw their ideas out / raise their hand in a group conversation--it lessens the uncertainty about how to participate. i.e. the example i've put on here -- if you like this idea and think it would work for the presentation style, you could replicate on each slide with an individual activity. This is also the type of thing that, with your early slides on intro/structure, you can indicate 'there are different slides/colours for activities to help you know what to expect and how to participate: These are as follows _____'</p:text>
    <p:extLst>
      <p:ext uri="{C676402C-5697-4E1C-873F-D02D1690AC5C}">
        <p15:threadingInfo xmlns:p15="http://schemas.microsoft.com/office/powerpoint/2012/main" timeZoneBias="-6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02T12:22:49.545" idx="6">
    <p:pos x="7954" y="1153"/>
    <p:text>it might also be good to ensure that on slides where only the presenter is speaking, you have a particular format re: my suggestion for the participant activities. I.e. if you don't want to discuss/be interrupted, and prefer to present yourself without opening it up to participants, use a slide design to signify this.</p:text>
    <p:extLst>
      <p:ext uri="{C676402C-5697-4E1C-873F-D02D1690AC5C}">
        <p15:threadingInfo xmlns:p15="http://schemas.microsoft.com/office/powerpoint/2012/main" timeZoneBias="-6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3-02T12:25:29.518" idx="7">
    <p:pos x="7997" y="1282"/>
    <p:text>I've just added little notes on these next few slides to indicate that we're still covering advantages of disclosure.</p:text>
    <p:extLst>
      <p:ext uri="{C676402C-5697-4E1C-873F-D02D1690AC5C}">
        <p15:threadingInfo xmlns:p15="http://schemas.microsoft.com/office/powerpoint/2012/main" timeZoneBias="-6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3-02T12:27:39.737" idx="9">
    <p:pos x="8202" y="1195"/>
    <p:text>I would try to keep this format the same as the Advantages format/design. A lot of this comes down to personal preference of course, but with Neurodiversity presentations in particular, I like to keep things as clear and consistent as possible throughout, and only vary the slide format as far as it serves an accessibility and/or structural purpose (i.e. the difference between small group/large group activity slides, etc.)</p:text>
    <p:extLst>
      <p:ext uri="{C676402C-5697-4E1C-873F-D02D1690AC5C}">
        <p15:threadingInfo xmlns:p15="http://schemas.microsoft.com/office/powerpoint/2012/main" timeZoneBias="-6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3-02T12:33:49.931" idx="10">
    <p:pos x="8280" y="1102"/>
    <p:text>Some of these slides in this section i've just clicked 'Design Ideas' and changed to a design witha  lighter background and dark text -- some of the designs just organize thigns on the slide automatically in a really clear way, so i find this tool very helpful and time-saving!</p:text>
    <p:extLst>
      <p:ext uri="{C676402C-5697-4E1C-873F-D02D1690AC5C}">
        <p15:threadingInfo xmlns:p15="http://schemas.microsoft.com/office/powerpoint/2012/main" timeZoneBias="-6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76D7A-2809-48FB-8B30-D4327466DB4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69A6FF2-2EC5-44F5-B40A-7DDD8EFE880F}">
      <dgm:prSet custT="1"/>
      <dgm:spPr/>
      <dgm:t>
        <a:bodyPr/>
        <a:lstStyle/>
        <a:p>
          <a:pPr>
            <a:lnSpc>
              <a:spcPct val="100000"/>
            </a:lnSpc>
            <a:defRPr cap="all"/>
          </a:pPr>
          <a:r>
            <a:rPr lang="en-US" sz="2000" cap="none" dirty="0"/>
            <a:t>What</a:t>
          </a:r>
          <a:r>
            <a:rPr lang="en-US" sz="2000" cap="none" baseline="0" dirty="0"/>
            <a:t> is it? </a:t>
          </a:r>
          <a:endParaRPr lang="en-US" sz="2000" cap="none" dirty="0"/>
        </a:p>
      </dgm:t>
    </dgm:pt>
    <dgm:pt modelId="{BE6B6F1B-33A1-4839-8A68-BE65EC67356C}" type="parTrans" cxnId="{28A31605-05B7-4894-BFFB-4948D01F6A15}">
      <dgm:prSet/>
      <dgm:spPr/>
      <dgm:t>
        <a:bodyPr/>
        <a:lstStyle/>
        <a:p>
          <a:endParaRPr lang="en-US" sz="1800" dirty="0"/>
        </a:p>
      </dgm:t>
    </dgm:pt>
    <dgm:pt modelId="{82683247-3086-4449-8468-0775FB46F868}" type="sibTrans" cxnId="{28A31605-05B7-4894-BFFB-4948D01F6A15}">
      <dgm:prSet/>
      <dgm:spPr/>
      <dgm:t>
        <a:bodyPr/>
        <a:lstStyle/>
        <a:p>
          <a:endParaRPr lang="en-US" sz="1800" dirty="0"/>
        </a:p>
      </dgm:t>
    </dgm:pt>
    <dgm:pt modelId="{EBA08FD7-6D70-4ED2-9086-DF3F7395DBB2}">
      <dgm:prSet custT="1"/>
      <dgm:spPr/>
      <dgm:t>
        <a:bodyPr/>
        <a:lstStyle/>
        <a:p>
          <a:pPr>
            <a:lnSpc>
              <a:spcPct val="100000"/>
            </a:lnSpc>
            <a:defRPr cap="all"/>
          </a:pPr>
          <a:r>
            <a:rPr lang="en-ZA" sz="2000" cap="none" dirty="0"/>
            <a:t>How has the movement progressed?</a:t>
          </a:r>
          <a:endParaRPr lang="en-US" sz="2000" cap="none" dirty="0"/>
        </a:p>
      </dgm:t>
    </dgm:pt>
    <dgm:pt modelId="{CA1F5978-939D-4608-A50C-55B3BAAF24F2}" type="parTrans" cxnId="{3BCEAA92-FD9F-4AE1-931C-2961282FA4D8}">
      <dgm:prSet/>
      <dgm:spPr/>
      <dgm:t>
        <a:bodyPr/>
        <a:lstStyle/>
        <a:p>
          <a:endParaRPr lang="en-US" sz="1800" dirty="0"/>
        </a:p>
      </dgm:t>
    </dgm:pt>
    <dgm:pt modelId="{058F8BC5-6BF3-4F23-B8DD-99494990AEA0}" type="sibTrans" cxnId="{3BCEAA92-FD9F-4AE1-931C-2961282FA4D8}">
      <dgm:prSet/>
      <dgm:spPr/>
      <dgm:t>
        <a:bodyPr/>
        <a:lstStyle/>
        <a:p>
          <a:endParaRPr lang="en-US" sz="1800" dirty="0"/>
        </a:p>
      </dgm:t>
    </dgm:pt>
    <dgm:pt modelId="{519A2F5E-7A54-4A12-912E-622381766FB9}">
      <dgm:prSet custT="1"/>
      <dgm:spPr/>
      <dgm:t>
        <a:bodyPr/>
        <a:lstStyle/>
        <a:p>
          <a:pPr>
            <a:lnSpc>
              <a:spcPct val="100000"/>
            </a:lnSpc>
            <a:defRPr cap="all"/>
          </a:pPr>
          <a:r>
            <a:rPr lang="en-US" sz="2000" cap="none" baseline="0" dirty="0"/>
            <a:t>What are the current challenges?  </a:t>
          </a:r>
          <a:endParaRPr lang="en-US" sz="2000" cap="none" dirty="0"/>
        </a:p>
      </dgm:t>
    </dgm:pt>
    <dgm:pt modelId="{307374A4-4A17-43D5-8DB9-7C2D43E05F7C}" type="parTrans" cxnId="{B8FDB49E-6F8F-467D-B518-087ED1BE2F00}">
      <dgm:prSet/>
      <dgm:spPr/>
      <dgm:t>
        <a:bodyPr/>
        <a:lstStyle/>
        <a:p>
          <a:endParaRPr lang="en-US" sz="1800" dirty="0"/>
        </a:p>
      </dgm:t>
    </dgm:pt>
    <dgm:pt modelId="{32665A1C-99BB-4A14-AF4D-61EF87EF615D}" type="sibTrans" cxnId="{B8FDB49E-6F8F-467D-B518-087ED1BE2F00}">
      <dgm:prSet/>
      <dgm:spPr/>
      <dgm:t>
        <a:bodyPr/>
        <a:lstStyle/>
        <a:p>
          <a:endParaRPr lang="en-US" sz="1800" dirty="0"/>
        </a:p>
      </dgm:t>
    </dgm:pt>
    <dgm:pt modelId="{1A3CDC01-30AE-4832-9C48-98313F691348}" type="pres">
      <dgm:prSet presAssocID="{F7976D7A-2809-48FB-8B30-D4327466DB42}" presName="root" presStyleCnt="0">
        <dgm:presLayoutVars>
          <dgm:dir/>
          <dgm:resizeHandles val="exact"/>
        </dgm:presLayoutVars>
      </dgm:prSet>
      <dgm:spPr/>
    </dgm:pt>
    <dgm:pt modelId="{3F09D34D-FF98-4A4E-B93A-ABEE687DB72B}" type="pres">
      <dgm:prSet presAssocID="{B69A6FF2-2EC5-44F5-B40A-7DDD8EFE880F}" presName="compNode" presStyleCnt="0"/>
      <dgm:spPr/>
    </dgm:pt>
    <dgm:pt modelId="{947A7832-E287-4BB2-BF3D-E2138C1BD31B}" type="pres">
      <dgm:prSet presAssocID="{B69A6FF2-2EC5-44F5-B40A-7DDD8EFE880F}" presName="iconBgRect" presStyleLbl="bgShp" presStyleIdx="0" presStyleCnt="3"/>
      <dgm:spPr>
        <a:prstGeom prst="rect">
          <a:avLst/>
        </a:prstGeom>
        <a:noFill/>
        <a:ln w="38100" cap="sq" cmpd="dbl">
          <a:solidFill>
            <a:schemeClr val="bg1">
              <a:lumMod val="85000"/>
            </a:schemeClr>
          </a:solidFill>
          <a:prstDash val="solid"/>
          <a:miter lim="800000"/>
        </a:ln>
      </dgm:spPr>
    </dgm:pt>
    <dgm:pt modelId="{BD2C4319-3927-4470-B6C7-EC9EA51730CC}" type="pres">
      <dgm:prSet presAssocID="{B69A6FF2-2EC5-44F5-B40A-7DDD8EFE880F}" presName="iconRect" presStyleLbl="node1" presStyleIdx="0" presStyleCnt="3" custScaleX="82645" custScaleY="8264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8C2707D4-F1F3-4167-9226-FB53424CCA6B}" type="pres">
      <dgm:prSet presAssocID="{B69A6FF2-2EC5-44F5-B40A-7DDD8EFE880F}" presName="spaceRect" presStyleCnt="0"/>
      <dgm:spPr/>
    </dgm:pt>
    <dgm:pt modelId="{938318ED-A8DC-4625-B2A0-61B9F23F5371}" type="pres">
      <dgm:prSet presAssocID="{B69A6FF2-2EC5-44F5-B40A-7DDD8EFE880F}" presName="textRect" presStyleLbl="revTx" presStyleIdx="0" presStyleCnt="3">
        <dgm:presLayoutVars>
          <dgm:chMax val="1"/>
          <dgm:chPref val="1"/>
        </dgm:presLayoutVars>
      </dgm:prSet>
      <dgm:spPr/>
    </dgm:pt>
    <dgm:pt modelId="{9846F967-68C6-467B-BC10-08233CB4E158}" type="pres">
      <dgm:prSet presAssocID="{82683247-3086-4449-8468-0775FB46F868}" presName="sibTrans" presStyleCnt="0"/>
      <dgm:spPr/>
    </dgm:pt>
    <dgm:pt modelId="{FBAD8928-21BE-4139-AF3B-EA397F1CDFF3}" type="pres">
      <dgm:prSet presAssocID="{EBA08FD7-6D70-4ED2-9086-DF3F7395DBB2}" presName="compNode" presStyleCnt="0"/>
      <dgm:spPr/>
    </dgm:pt>
    <dgm:pt modelId="{53F72FCB-6AA3-4E0E-A823-3FE9F4CBEABA}" type="pres">
      <dgm:prSet presAssocID="{EBA08FD7-6D70-4ED2-9086-DF3F7395DBB2}" presName="iconBgRect" presStyleLbl="bgShp" presStyleIdx="1" presStyleCnt="3"/>
      <dgm:spPr>
        <a:prstGeom prst="rect">
          <a:avLst/>
        </a:prstGeom>
        <a:noFill/>
        <a:ln w="38100" cap="sq" cmpd="dbl">
          <a:solidFill>
            <a:schemeClr val="bg1">
              <a:lumMod val="85000"/>
            </a:schemeClr>
          </a:solidFill>
          <a:prstDash val="solid"/>
          <a:miter lim="800000"/>
        </a:ln>
      </dgm:spPr>
    </dgm:pt>
    <dgm:pt modelId="{4672900B-AC6E-422C-A126-378B1304BC3E}" type="pres">
      <dgm:prSet presAssocID="{EBA08FD7-6D70-4ED2-9086-DF3F7395DBB2}" presName="iconRect" presStyleLbl="node1" presStyleIdx="1" presStyleCnt="3" custScaleX="62093" custScaleY="6209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a:ext>
      </dgm:extLst>
    </dgm:pt>
    <dgm:pt modelId="{295F5F01-3FA2-49F0-9E80-6275955ED233}" type="pres">
      <dgm:prSet presAssocID="{EBA08FD7-6D70-4ED2-9086-DF3F7395DBB2}" presName="spaceRect" presStyleCnt="0"/>
      <dgm:spPr/>
    </dgm:pt>
    <dgm:pt modelId="{6F078B0F-FBF4-44B2-919A-DF339348E925}" type="pres">
      <dgm:prSet presAssocID="{EBA08FD7-6D70-4ED2-9086-DF3F7395DBB2}" presName="textRect" presStyleLbl="revTx" presStyleIdx="1" presStyleCnt="3" custLinFactNeighborX="0" custLinFactNeighborY="1065">
        <dgm:presLayoutVars>
          <dgm:chMax val="1"/>
          <dgm:chPref val="1"/>
        </dgm:presLayoutVars>
      </dgm:prSet>
      <dgm:spPr/>
    </dgm:pt>
    <dgm:pt modelId="{03CB2B14-2424-4CDC-9177-F0573CAAEA33}" type="pres">
      <dgm:prSet presAssocID="{058F8BC5-6BF3-4F23-B8DD-99494990AEA0}" presName="sibTrans" presStyleCnt="0"/>
      <dgm:spPr/>
    </dgm:pt>
    <dgm:pt modelId="{CF5E04E5-BBF7-4EF3-996E-740FDF8EBEF8}" type="pres">
      <dgm:prSet presAssocID="{519A2F5E-7A54-4A12-912E-622381766FB9}" presName="compNode" presStyleCnt="0"/>
      <dgm:spPr/>
    </dgm:pt>
    <dgm:pt modelId="{9E62A0D6-B14C-4DDA-93A7-C126A9F0493E}" type="pres">
      <dgm:prSet presAssocID="{519A2F5E-7A54-4A12-912E-622381766FB9}" presName="iconBgRect" presStyleLbl="bgShp" presStyleIdx="2" presStyleCnt="3"/>
      <dgm:spPr>
        <a:prstGeom prst="rect">
          <a:avLst/>
        </a:prstGeom>
        <a:noFill/>
        <a:ln w="38100" cap="sq" cmpd="dbl">
          <a:solidFill>
            <a:schemeClr val="bg1">
              <a:lumMod val="85000"/>
            </a:schemeClr>
          </a:solidFill>
          <a:prstDash val="solid"/>
          <a:miter lim="800000"/>
        </a:ln>
      </dgm:spPr>
    </dgm:pt>
    <dgm:pt modelId="{8F2E6284-B8BC-43C6-95AA-3AFE5F609E61}" type="pres">
      <dgm:prSet presAssocID="{519A2F5E-7A54-4A12-912E-622381766FB9}" presName="iconRect" presStyleLbl="node1" presStyleIdx="2" presStyleCnt="3" custScaleX="62093" custScaleY="6209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with gears"/>
        </a:ext>
      </dgm:extLst>
    </dgm:pt>
    <dgm:pt modelId="{1A0235EE-26C1-4351-8F65-05915EF06563}" type="pres">
      <dgm:prSet presAssocID="{519A2F5E-7A54-4A12-912E-622381766FB9}" presName="spaceRect" presStyleCnt="0"/>
      <dgm:spPr/>
    </dgm:pt>
    <dgm:pt modelId="{0B44EB06-428C-47D6-9E7E-3AE86537DE68}" type="pres">
      <dgm:prSet presAssocID="{519A2F5E-7A54-4A12-912E-622381766FB9}" presName="textRect" presStyleLbl="revTx" presStyleIdx="2" presStyleCnt="3">
        <dgm:presLayoutVars>
          <dgm:chMax val="1"/>
          <dgm:chPref val="1"/>
        </dgm:presLayoutVars>
      </dgm:prSet>
      <dgm:spPr/>
    </dgm:pt>
  </dgm:ptLst>
  <dgm:cxnLst>
    <dgm:cxn modelId="{28A31605-05B7-4894-BFFB-4948D01F6A15}" srcId="{F7976D7A-2809-48FB-8B30-D4327466DB42}" destId="{B69A6FF2-2EC5-44F5-B40A-7DDD8EFE880F}" srcOrd="0" destOrd="0" parTransId="{BE6B6F1B-33A1-4839-8A68-BE65EC67356C}" sibTransId="{82683247-3086-4449-8468-0775FB46F868}"/>
    <dgm:cxn modelId="{FC0BE414-54A3-4B87-B123-F7B9C88100BE}" type="presOf" srcId="{F7976D7A-2809-48FB-8B30-D4327466DB42}" destId="{1A3CDC01-30AE-4832-9C48-98313F691348}" srcOrd="0" destOrd="0" presId="urn:microsoft.com/office/officeart/2018/5/layout/IconCircleLabelList"/>
    <dgm:cxn modelId="{1F0B8A26-A84F-4C17-ABED-DEF24807F72A}" type="presOf" srcId="{519A2F5E-7A54-4A12-912E-622381766FB9}" destId="{0B44EB06-428C-47D6-9E7E-3AE86537DE68}" srcOrd="0" destOrd="0" presId="urn:microsoft.com/office/officeart/2018/5/layout/IconCircleLabelList"/>
    <dgm:cxn modelId="{5124663F-B921-4BDB-A306-9E110BDD5C6D}" type="presOf" srcId="{EBA08FD7-6D70-4ED2-9086-DF3F7395DBB2}" destId="{6F078B0F-FBF4-44B2-919A-DF339348E925}" srcOrd="0" destOrd="0" presId="urn:microsoft.com/office/officeart/2018/5/layout/IconCircleLabelList"/>
    <dgm:cxn modelId="{3BCEAA92-FD9F-4AE1-931C-2961282FA4D8}" srcId="{F7976D7A-2809-48FB-8B30-D4327466DB42}" destId="{EBA08FD7-6D70-4ED2-9086-DF3F7395DBB2}" srcOrd="1" destOrd="0" parTransId="{CA1F5978-939D-4608-A50C-55B3BAAF24F2}" sibTransId="{058F8BC5-6BF3-4F23-B8DD-99494990AEA0}"/>
    <dgm:cxn modelId="{B8FDB49E-6F8F-467D-B518-087ED1BE2F00}" srcId="{F7976D7A-2809-48FB-8B30-D4327466DB42}" destId="{519A2F5E-7A54-4A12-912E-622381766FB9}" srcOrd="2" destOrd="0" parTransId="{307374A4-4A17-43D5-8DB9-7C2D43E05F7C}" sibTransId="{32665A1C-99BB-4A14-AF4D-61EF87EF615D}"/>
    <dgm:cxn modelId="{12B151C3-7338-41AF-9F34-2672B5FF23E5}" type="presOf" srcId="{B69A6FF2-2EC5-44F5-B40A-7DDD8EFE880F}" destId="{938318ED-A8DC-4625-B2A0-61B9F23F5371}" srcOrd="0" destOrd="0" presId="urn:microsoft.com/office/officeart/2018/5/layout/IconCircleLabelList"/>
    <dgm:cxn modelId="{29D7E74B-2B39-43D7-913B-896D8E842B58}" type="presParOf" srcId="{1A3CDC01-30AE-4832-9C48-98313F691348}" destId="{3F09D34D-FF98-4A4E-B93A-ABEE687DB72B}" srcOrd="0" destOrd="0" presId="urn:microsoft.com/office/officeart/2018/5/layout/IconCircleLabelList"/>
    <dgm:cxn modelId="{E3B8528E-1650-4087-9D82-B65D2D14C33E}" type="presParOf" srcId="{3F09D34D-FF98-4A4E-B93A-ABEE687DB72B}" destId="{947A7832-E287-4BB2-BF3D-E2138C1BD31B}" srcOrd="0" destOrd="0" presId="urn:microsoft.com/office/officeart/2018/5/layout/IconCircleLabelList"/>
    <dgm:cxn modelId="{8B49BB8A-E51B-4AB0-BB33-164BCA0D9AA4}" type="presParOf" srcId="{3F09D34D-FF98-4A4E-B93A-ABEE687DB72B}" destId="{BD2C4319-3927-4470-B6C7-EC9EA51730CC}" srcOrd="1" destOrd="0" presId="urn:microsoft.com/office/officeart/2018/5/layout/IconCircleLabelList"/>
    <dgm:cxn modelId="{5AB1372A-2DD4-4FF8-A0E3-4EEFC0339E57}" type="presParOf" srcId="{3F09D34D-FF98-4A4E-B93A-ABEE687DB72B}" destId="{8C2707D4-F1F3-4167-9226-FB53424CCA6B}" srcOrd="2" destOrd="0" presId="urn:microsoft.com/office/officeart/2018/5/layout/IconCircleLabelList"/>
    <dgm:cxn modelId="{628186D4-BF3B-4189-96A5-CF1A2255D057}" type="presParOf" srcId="{3F09D34D-FF98-4A4E-B93A-ABEE687DB72B}" destId="{938318ED-A8DC-4625-B2A0-61B9F23F5371}" srcOrd="3" destOrd="0" presId="urn:microsoft.com/office/officeart/2018/5/layout/IconCircleLabelList"/>
    <dgm:cxn modelId="{4E4F588E-F8DC-46FD-9426-D4583B9C454C}" type="presParOf" srcId="{1A3CDC01-30AE-4832-9C48-98313F691348}" destId="{9846F967-68C6-467B-BC10-08233CB4E158}" srcOrd="1" destOrd="0" presId="urn:microsoft.com/office/officeart/2018/5/layout/IconCircleLabelList"/>
    <dgm:cxn modelId="{3BCD3C55-A083-47AB-A0A9-DD138F6F0BEB}" type="presParOf" srcId="{1A3CDC01-30AE-4832-9C48-98313F691348}" destId="{FBAD8928-21BE-4139-AF3B-EA397F1CDFF3}" srcOrd="2" destOrd="0" presId="urn:microsoft.com/office/officeart/2018/5/layout/IconCircleLabelList"/>
    <dgm:cxn modelId="{E9303969-1167-40B6-935E-23E3F7CCDAC3}" type="presParOf" srcId="{FBAD8928-21BE-4139-AF3B-EA397F1CDFF3}" destId="{53F72FCB-6AA3-4E0E-A823-3FE9F4CBEABA}" srcOrd="0" destOrd="0" presId="urn:microsoft.com/office/officeart/2018/5/layout/IconCircleLabelList"/>
    <dgm:cxn modelId="{1C8175D0-4710-4ECC-8A26-CC46253FDE52}" type="presParOf" srcId="{FBAD8928-21BE-4139-AF3B-EA397F1CDFF3}" destId="{4672900B-AC6E-422C-A126-378B1304BC3E}" srcOrd="1" destOrd="0" presId="urn:microsoft.com/office/officeart/2018/5/layout/IconCircleLabelList"/>
    <dgm:cxn modelId="{C1423CB1-37BD-47AF-B3DD-08E56F49F8A9}" type="presParOf" srcId="{FBAD8928-21BE-4139-AF3B-EA397F1CDFF3}" destId="{295F5F01-3FA2-49F0-9E80-6275955ED233}" srcOrd="2" destOrd="0" presId="urn:microsoft.com/office/officeart/2018/5/layout/IconCircleLabelList"/>
    <dgm:cxn modelId="{FC0158E8-F91E-49CF-8370-15AFDB025917}" type="presParOf" srcId="{FBAD8928-21BE-4139-AF3B-EA397F1CDFF3}" destId="{6F078B0F-FBF4-44B2-919A-DF339348E925}" srcOrd="3" destOrd="0" presId="urn:microsoft.com/office/officeart/2018/5/layout/IconCircleLabelList"/>
    <dgm:cxn modelId="{2C11A687-02B8-44E0-9369-848091211084}" type="presParOf" srcId="{1A3CDC01-30AE-4832-9C48-98313F691348}" destId="{03CB2B14-2424-4CDC-9177-F0573CAAEA33}" srcOrd="3" destOrd="0" presId="urn:microsoft.com/office/officeart/2018/5/layout/IconCircleLabelList"/>
    <dgm:cxn modelId="{370E3650-D779-4937-A619-264358D67D68}" type="presParOf" srcId="{1A3CDC01-30AE-4832-9C48-98313F691348}" destId="{CF5E04E5-BBF7-4EF3-996E-740FDF8EBEF8}" srcOrd="4" destOrd="0" presId="urn:microsoft.com/office/officeart/2018/5/layout/IconCircleLabelList"/>
    <dgm:cxn modelId="{8FA4E4ED-C0A8-4D68-90CA-2982B1EBDC3E}" type="presParOf" srcId="{CF5E04E5-BBF7-4EF3-996E-740FDF8EBEF8}" destId="{9E62A0D6-B14C-4DDA-93A7-C126A9F0493E}" srcOrd="0" destOrd="0" presId="urn:microsoft.com/office/officeart/2018/5/layout/IconCircleLabelList"/>
    <dgm:cxn modelId="{45E500EB-CA7A-4294-9C68-75FD71E7C0F0}" type="presParOf" srcId="{CF5E04E5-BBF7-4EF3-996E-740FDF8EBEF8}" destId="{8F2E6284-B8BC-43C6-95AA-3AFE5F609E61}" srcOrd="1" destOrd="0" presId="urn:microsoft.com/office/officeart/2018/5/layout/IconCircleLabelList"/>
    <dgm:cxn modelId="{BCCBD46D-4F34-44A6-AF40-50CB137D11A5}" type="presParOf" srcId="{CF5E04E5-BBF7-4EF3-996E-740FDF8EBEF8}" destId="{1A0235EE-26C1-4351-8F65-05915EF06563}" srcOrd="2" destOrd="0" presId="urn:microsoft.com/office/officeart/2018/5/layout/IconCircleLabelList"/>
    <dgm:cxn modelId="{9B3CAD25-4730-4079-976D-C8AF67FFCD25}" type="presParOf" srcId="{CF5E04E5-BBF7-4EF3-996E-740FDF8EBEF8}" destId="{0B44EB06-428C-47D6-9E7E-3AE86537DE6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A7832-E287-4BB2-BF3D-E2138C1BD31B}">
      <dsp:nvSpPr>
        <dsp:cNvPr id="0" name=""/>
        <dsp:cNvSpPr/>
      </dsp:nvSpPr>
      <dsp:spPr>
        <a:xfrm>
          <a:off x="616949" y="329327"/>
          <a:ext cx="1818562" cy="1818562"/>
        </a:xfrm>
        <a:prstGeom prst="rect">
          <a:avLst/>
        </a:prstGeom>
        <a:noFill/>
        <a:ln w="38100" cap="sq" cmpd="dbl">
          <a:solidFill>
            <a:schemeClr val="bg1">
              <a:lumMod val="85000"/>
            </a:schemeClr>
          </a:solidFill>
          <a:prstDash val="solid"/>
          <a:miter lim="800000"/>
        </a:ln>
        <a:effectLst/>
      </dsp:spPr>
      <dsp:style>
        <a:lnRef idx="0">
          <a:scrgbClr r="0" g="0" b="0"/>
        </a:lnRef>
        <a:fillRef idx="1">
          <a:scrgbClr r="0" g="0" b="0"/>
        </a:fillRef>
        <a:effectRef idx="0">
          <a:scrgbClr r="0" g="0" b="0"/>
        </a:effectRef>
        <a:fontRef idx="minor"/>
      </dsp:style>
    </dsp:sp>
    <dsp:sp modelId="{BD2C4319-3927-4470-B6C7-EC9EA51730CC}">
      <dsp:nvSpPr>
        <dsp:cNvPr id="0" name=""/>
        <dsp:cNvSpPr/>
      </dsp:nvSpPr>
      <dsp:spPr>
        <a:xfrm>
          <a:off x="1169887" y="882265"/>
          <a:ext cx="712688" cy="7126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8318ED-A8DC-4625-B2A0-61B9F23F5371}">
      <dsp:nvSpPr>
        <dsp:cNvPr id="0" name=""/>
        <dsp:cNvSpPr/>
      </dsp:nvSpPr>
      <dsp:spPr>
        <a:xfrm>
          <a:off x="35606" y="271432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dirty="0"/>
            <a:t>What</a:t>
          </a:r>
          <a:r>
            <a:rPr lang="en-US" sz="2000" kern="1200" cap="none" baseline="0" dirty="0"/>
            <a:t> is it? </a:t>
          </a:r>
          <a:endParaRPr lang="en-US" sz="2000" kern="1200" cap="none" dirty="0"/>
        </a:p>
      </dsp:txBody>
      <dsp:txXfrm>
        <a:off x="35606" y="2714328"/>
        <a:ext cx="2981250" cy="720000"/>
      </dsp:txXfrm>
    </dsp:sp>
    <dsp:sp modelId="{53F72FCB-6AA3-4E0E-A823-3FE9F4CBEABA}">
      <dsp:nvSpPr>
        <dsp:cNvPr id="0" name=""/>
        <dsp:cNvSpPr/>
      </dsp:nvSpPr>
      <dsp:spPr>
        <a:xfrm>
          <a:off x="4119918" y="329327"/>
          <a:ext cx="1818562" cy="1818562"/>
        </a:xfrm>
        <a:prstGeom prst="rect">
          <a:avLst/>
        </a:prstGeom>
        <a:noFill/>
        <a:ln w="38100" cap="sq" cmpd="dbl">
          <a:solidFill>
            <a:schemeClr val="bg1">
              <a:lumMod val="85000"/>
            </a:schemeClr>
          </a:solidFill>
          <a:prstDash val="solid"/>
          <a:miter lim="800000"/>
        </a:ln>
        <a:effectLst/>
      </dsp:spPr>
      <dsp:style>
        <a:lnRef idx="0">
          <a:scrgbClr r="0" g="0" b="0"/>
        </a:lnRef>
        <a:fillRef idx="1">
          <a:scrgbClr r="0" g="0" b="0"/>
        </a:fillRef>
        <a:effectRef idx="0">
          <a:scrgbClr r="0" g="0" b="0"/>
        </a:effectRef>
        <a:fontRef idx="minor"/>
      </dsp:style>
    </dsp:sp>
    <dsp:sp modelId="{4672900B-AC6E-422C-A126-378B1304BC3E}">
      <dsp:nvSpPr>
        <dsp:cNvPr id="0" name=""/>
        <dsp:cNvSpPr/>
      </dsp:nvSpPr>
      <dsp:spPr>
        <a:xfrm>
          <a:off x="4705249" y="914658"/>
          <a:ext cx="647901" cy="6479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078B0F-FBF4-44B2-919A-DF339348E925}">
      <dsp:nvSpPr>
        <dsp:cNvPr id="0" name=""/>
        <dsp:cNvSpPr/>
      </dsp:nvSpPr>
      <dsp:spPr>
        <a:xfrm>
          <a:off x="3538574" y="2721996"/>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ZA" sz="2000" kern="1200" cap="none" dirty="0"/>
            <a:t>How has the movement progressed?</a:t>
          </a:r>
          <a:endParaRPr lang="en-US" sz="2000" kern="1200" cap="none" dirty="0"/>
        </a:p>
      </dsp:txBody>
      <dsp:txXfrm>
        <a:off x="3538574" y="2721996"/>
        <a:ext cx="2981250" cy="720000"/>
      </dsp:txXfrm>
    </dsp:sp>
    <dsp:sp modelId="{9E62A0D6-B14C-4DDA-93A7-C126A9F0493E}">
      <dsp:nvSpPr>
        <dsp:cNvPr id="0" name=""/>
        <dsp:cNvSpPr/>
      </dsp:nvSpPr>
      <dsp:spPr>
        <a:xfrm>
          <a:off x="7622887" y="329327"/>
          <a:ext cx="1818562" cy="1818562"/>
        </a:xfrm>
        <a:prstGeom prst="rect">
          <a:avLst/>
        </a:prstGeom>
        <a:noFill/>
        <a:ln w="38100" cap="sq" cmpd="dbl">
          <a:solidFill>
            <a:schemeClr val="bg1">
              <a:lumMod val="85000"/>
            </a:schemeClr>
          </a:solidFill>
          <a:prstDash val="solid"/>
          <a:miter lim="800000"/>
        </a:ln>
        <a:effectLst/>
      </dsp:spPr>
      <dsp:style>
        <a:lnRef idx="0">
          <a:scrgbClr r="0" g="0" b="0"/>
        </a:lnRef>
        <a:fillRef idx="1">
          <a:scrgbClr r="0" g="0" b="0"/>
        </a:fillRef>
        <a:effectRef idx="0">
          <a:scrgbClr r="0" g="0" b="0"/>
        </a:effectRef>
        <a:fontRef idx="minor"/>
      </dsp:style>
    </dsp:sp>
    <dsp:sp modelId="{8F2E6284-B8BC-43C6-95AA-3AFE5F609E61}">
      <dsp:nvSpPr>
        <dsp:cNvPr id="0" name=""/>
        <dsp:cNvSpPr/>
      </dsp:nvSpPr>
      <dsp:spPr>
        <a:xfrm>
          <a:off x="8208217" y="914658"/>
          <a:ext cx="647901" cy="64790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B44EB06-428C-47D6-9E7E-3AE86537DE68}">
      <dsp:nvSpPr>
        <dsp:cNvPr id="0" name=""/>
        <dsp:cNvSpPr/>
      </dsp:nvSpPr>
      <dsp:spPr>
        <a:xfrm>
          <a:off x="7041543" y="271432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baseline="0" dirty="0"/>
            <a:t>What are the current challenges?  </a:t>
          </a:r>
          <a:endParaRPr lang="en-US" sz="2000" kern="1200" cap="none" dirty="0"/>
        </a:p>
      </dsp:txBody>
      <dsp:txXfrm>
        <a:off x="7041543" y="2714328"/>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0DF988-5CAB-432B-8D0B-D8C3E059DF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E356AA-AEFC-428A-8BD0-AA2D3C591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37DEA4-367D-4080-83F2-8D3D2CA6B32A}" type="datetimeFigureOut">
              <a:rPr lang="en-US" smtClean="0"/>
              <a:t>6/12/21</a:t>
            </a:fld>
            <a:endParaRPr lang="en-US" dirty="0"/>
          </a:p>
        </p:txBody>
      </p:sp>
      <p:sp>
        <p:nvSpPr>
          <p:cNvPr id="4" name="Footer Placeholder 3">
            <a:extLst>
              <a:ext uri="{FF2B5EF4-FFF2-40B4-BE49-F238E27FC236}">
                <a16:creationId xmlns:a16="http://schemas.microsoft.com/office/drawing/2014/main" id="{E4865BBC-F712-4550-A53A-E3704893E6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4944CF1-DDB6-4D6E-8031-215AE90439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08541-035C-4B65-9610-76D15F8AC213}" type="slidenum">
              <a:rPr lang="en-US" smtClean="0"/>
              <a:t>‹#›</a:t>
            </a:fld>
            <a:endParaRPr lang="en-US" dirty="0"/>
          </a:p>
        </p:txBody>
      </p:sp>
    </p:spTree>
    <p:extLst>
      <p:ext uri="{BB962C8B-B14F-4D97-AF65-F5344CB8AC3E}">
        <p14:creationId xmlns:p14="http://schemas.microsoft.com/office/powerpoint/2010/main" val="419551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0E602-17AB-462D-97EB-415C7E6D4A8D}" type="datetimeFigureOut">
              <a:rPr lang="en-US" smtClean="0"/>
              <a:t>6/12/21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CF3A1-9863-43A3-B39B-8E6FEFD6E20B}" type="slidenum">
              <a:rPr lang="en-US" smtClean="0"/>
              <a:t>‹#›</a:t>
            </a:fld>
            <a:endParaRPr lang="en-US" dirty="0"/>
          </a:p>
        </p:txBody>
      </p:sp>
    </p:spTree>
    <p:extLst>
      <p:ext uri="{BB962C8B-B14F-4D97-AF65-F5344CB8AC3E}">
        <p14:creationId xmlns:p14="http://schemas.microsoft.com/office/powerpoint/2010/main" val="584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1</a:t>
            </a:fld>
            <a:endParaRPr lang="en-US" dirty="0"/>
          </a:p>
        </p:txBody>
      </p:sp>
    </p:spTree>
    <p:extLst>
      <p:ext uri="{BB962C8B-B14F-4D97-AF65-F5344CB8AC3E}">
        <p14:creationId xmlns:p14="http://schemas.microsoft.com/office/powerpoint/2010/main" val="197894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Disclosure is beneficial in the workplaces as it can increase access to support and accommodations, and it also positively impacts others’ first impressions. Recently, </a:t>
            </a:r>
            <a:r>
              <a:rPr lang="en-US" dirty="0" err="1"/>
              <a:t>Sasson</a:t>
            </a:r>
            <a:r>
              <a:rPr lang="en-US" dirty="0"/>
              <a:t> and Morrison (2019) undertook research to explore likeability with respects to labels. They presented a group of people without autism a series of videos which included autistic and non-autistic people talking about themselves. Those featured in the videos were either correctly labelled as autistic or not, incorrectly labelled as autistic or not, or did not have a label at all. Observers were then asked to rate each video participant on various criteria, including likeability, trustworthiness, and intelligence as well as how willing they would be to socially engage with them, start a conversation with them and ‘hang out’ with them. </a:t>
            </a:r>
          </a:p>
          <a:p>
            <a:endParaRPr lang="en-US" dirty="0"/>
          </a:p>
          <a:p>
            <a:r>
              <a:rPr lang="en-US" dirty="0"/>
              <a:t>Results revealed that when no labels were provided to identify people in the videos as being autistic, those individuals received substantially fewer positive evaluations compared to neurotypical participants. However, autistic participants received many more positive evaluations on all metrics when they were correctly labelled as autistic. These findings show that ‘revealing’ an autism diagnosis means that others’ first impressions may become more positive compared to when a diagnosis is ‘concealed’. This could be due to the knowledge of a person’s autism status providing an acceptable and valid explanation for any ‘odd’ or ‘antisocial’ </a:t>
            </a:r>
            <a:r>
              <a:rPr lang="en-US" dirty="0" err="1"/>
              <a:t>behaviours</a:t>
            </a:r>
            <a:r>
              <a:rPr lang="en-US" dirty="0"/>
              <a:t>, such as refraining from eye contact or fiddling with a piece of Lego which may otherwise have been attributed to unfriendliness (</a:t>
            </a:r>
            <a:r>
              <a:rPr lang="en-US" dirty="0" err="1"/>
              <a:t>Chambres</a:t>
            </a:r>
            <a:r>
              <a:rPr lang="en-US" dirty="0"/>
              <a:t> et al., 2008). </a:t>
            </a:r>
          </a:p>
          <a:p>
            <a:endParaRPr lang="en-US" dirty="0"/>
          </a:p>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10</a:t>
            </a:fld>
            <a:endParaRPr lang="en-US" dirty="0"/>
          </a:p>
        </p:txBody>
      </p:sp>
    </p:spTree>
    <p:extLst>
      <p:ext uri="{BB962C8B-B14F-4D97-AF65-F5344CB8AC3E}">
        <p14:creationId xmlns:p14="http://schemas.microsoft.com/office/powerpoint/2010/main" val="2674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a discussion for the whole group in the presentation</a:t>
            </a:r>
          </a:p>
        </p:txBody>
      </p:sp>
      <p:sp>
        <p:nvSpPr>
          <p:cNvPr id="4" name="Slide Number Placeholder 3"/>
          <p:cNvSpPr>
            <a:spLocks noGrp="1"/>
          </p:cNvSpPr>
          <p:nvPr>
            <p:ph type="sldNum" sz="quarter" idx="5"/>
          </p:nvPr>
        </p:nvSpPr>
        <p:spPr/>
        <p:txBody>
          <a:bodyPr/>
          <a:lstStyle/>
          <a:p>
            <a:fld id="{0B9CF3A1-9863-43A3-B39B-8E6FEFD6E20B}" type="slidenum">
              <a:rPr lang="en-US" smtClean="0"/>
              <a:t>11</a:t>
            </a:fld>
            <a:endParaRPr lang="en-US" dirty="0"/>
          </a:p>
        </p:txBody>
      </p:sp>
    </p:spTree>
    <p:extLst>
      <p:ext uri="{BB962C8B-B14F-4D97-AF65-F5344CB8AC3E}">
        <p14:creationId xmlns:p14="http://schemas.microsoft.com/office/powerpoint/2010/main" val="116649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society’s awareness of neurodiversity has grown and research has shown positive results related to awareness about autism, disclosing a diagnosis can be challenging. As worded beautifully by </a:t>
            </a:r>
            <a:r>
              <a:rPr lang="en-US" dirty="0" err="1"/>
              <a:t>Knopp</a:t>
            </a:r>
            <a:r>
              <a:rPr lang="en-US" dirty="0"/>
              <a:t> (2004), public disclosure of a sensitive part of your identity is part of a “highly contingent and </a:t>
            </a:r>
            <a:r>
              <a:rPr lang="en-US" dirty="0" err="1"/>
              <a:t>contextualised</a:t>
            </a:r>
            <a:r>
              <a:rPr lang="en-US" dirty="0"/>
              <a:t> process.” (p.125). This means, whether you choose to disclose or not, how you do it, when, and who to, will vary based on your experience in the world. Your decision ought to be your own, and can depend on your place of employment, the kinds of people you work with and your own ideas on how to best approach the subject. </a:t>
            </a:r>
          </a:p>
        </p:txBody>
      </p:sp>
      <p:sp>
        <p:nvSpPr>
          <p:cNvPr id="4" name="Slide Number Placeholder 3"/>
          <p:cNvSpPr>
            <a:spLocks noGrp="1"/>
          </p:cNvSpPr>
          <p:nvPr>
            <p:ph type="sldNum" sz="quarter" idx="5"/>
          </p:nvPr>
        </p:nvSpPr>
        <p:spPr/>
        <p:txBody>
          <a:bodyPr/>
          <a:lstStyle/>
          <a:p>
            <a:fld id="{0B9CF3A1-9863-43A3-B39B-8E6FEFD6E20B}" type="slidenum">
              <a:rPr lang="en-US" smtClean="0"/>
              <a:t>12</a:t>
            </a:fld>
            <a:endParaRPr lang="en-US" dirty="0"/>
          </a:p>
        </p:txBody>
      </p:sp>
    </p:spTree>
    <p:extLst>
      <p:ext uri="{BB962C8B-B14F-4D97-AF65-F5344CB8AC3E}">
        <p14:creationId xmlns:p14="http://schemas.microsoft.com/office/powerpoint/2010/main" val="187499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13</a:t>
            </a:fld>
            <a:endParaRPr lang="en-US" dirty="0"/>
          </a:p>
        </p:txBody>
      </p:sp>
    </p:spTree>
    <p:extLst>
      <p:ext uri="{BB962C8B-B14F-4D97-AF65-F5344CB8AC3E}">
        <p14:creationId xmlns:p14="http://schemas.microsoft.com/office/powerpoint/2010/main" val="55548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society’s awareness of neurodiversity has grown and research has shown positive results related to awareness about autism, disclosing a diagnosis can be challenging. As worded beautifully by </a:t>
            </a:r>
            <a:r>
              <a:rPr lang="en-US" dirty="0" err="1"/>
              <a:t>Knopp</a:t>
            </a:r>
            <a:r>
              <a:rPr lang="en-US" dirty="0"/>
              <a:t> (2004), public disclosure of a sensitive part of your identity is part of a “highly contingent and </a:t>
            </a:r>
            <a:r>
              <a:rPr lang="en-US" dirty="0" err="1"/>
              <a:t>contextualised</a:t>
            </a:r>
            <a:r>
              <a:rPr lang="en-US" dirty="0"/>
              <a:t> process.” (p.125). This means, whether you choose to disclose or not, how you do it, when, and who to, will vary based on your experience in the world. Your decision ought to be your own, and can depend on your place of employment, the kinds of people you work with and your own ideas on how to best approach the subject. </a:t>
            </a:r>
          </a:p>
        </p:txBody>
      </p:sp>
      <p:sp>
        <p:nvSpPr>
          <p:cNvPr id="4" name="Slide Number Placeholder 3"/>
          <p:cNvSpPr>
            <a:spLocks noGrp="1"/>
          </p:cNvSpPr>
          <p:nvPr>
            <p:ph type="sldNum" sz="quarter" idx="5"/>
          </p:nvPr>
        </p:nvSpPr>
        <p:spPr/>
        <p:txBody>
          <a:bodyPr/>
          <a:lstStyle/>
          <a:p>
            <a:fld id="{0B9CF3A1-9863-43A3-B39B-8E6FEFD6E20B}" type="slidenum">
              <a:rPr lang="en-US" smtClean="0"/>
              <a:t>14</a:t>
            </a:fld>
            <a:endParaRPr lang="en-US" dirty="0"/>
          </a:p>
        </p:txBody>
      </p:sp>
    </p:spTree>
    <p:extLst>
      <p:ext uri="{BB962C8B-B14F-4D97-AF65-F5344CB8AC3E}">
        <p14:creationId xmlns:p14="http://schemas.microsoft.com/office/powerpoint/2010/main" val="14169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completing an autism-specific industrial work placement during which they were explicitly identified as autistic, voiced concerns when interviewed by Remington and </a:t>
            </a:r>
            <a:r>
              <a:rPr lang="en-US" dirty="0" err="1"/>
              <a:t>Pellicano</a:t>
            </a:r>
            <a:r>
              <a:rPr lang="en-US" dirty="0"/>
              <a:t> (2019), noting in particular the concern that knowledge of their condition may lead managers to underestimate their abilities.</a:t>
            </a:r>
          </a:p>
          <a:p>
            <a:endParaRPr lang="en-US" dirty="0"/>
          </a:p>
          <a:p>
            <a:r>
              <a:rPr lang="en-US" dirty="0"/>
              <a:t>The journalist Michelle </a:t>
            </a:r>
            <a:r>
              <a:rPr lang="en-US" dirty="0" err="1"/>
              <a:t>Diament</a:t>
            </a:r>
            <a:r>
              <a:rPr lang="en-US" dirty="0"/>
              <a:t> (2005) reported on her own experiences of meeting employed autistic adults and noted that many autistic academics choose to conceal their diagnosis for fear of being pitied or viewed as less capable, particularly if their employers and colleagues have limited awareness of autism. Therefore, situations in the real-world involving disclosure are often much more complicated and involve further issues that may not always be represented or addressed within the research which is often simplified in design (e.g. </a:t>
            </a:r>
            <a:r>
              <a:rPr lang="en-US" dirty="0" err="1"/>
              <a:t>Sasson</a:t>
            </a:r>
            <a:r>
              <a:rPr lang="en-US" dirty="0"/>
              <a:t> &amp; Morrison, 2019). </a:t>
            </a:r>
          </a:p>
        </p:txBody>
      </p:sp>
      <p:sp>
        <p:nvSpPr>
          <p:cNvPr id="4" name="Slide Number Placeholder 3"/>
          <p:cNvSpPr>
            <a:spLocks noGrp="1"/>
          </p:cNvSpPr>
          <p:nvPr>
            <p:ph type="sldNum" sz="quarter" idx="5"/>
          </p:nvPr>
        </p:nvSpPr>
        <p:spPr/>
        <p:txBody>
          <a:bodyPr/>
          <a:lstStyle/>
          <a:p>
            <a:fld id="{0B9CF3A1-9863-43A3-B39B-8E6FEFD6E20B}" type="slidenum">
              <a:rPr lang="en-US" smtClean="0"/>
              <a:t>15</a:t>
            </a:fld>
            <a:endParaRPr lang="en-US" dirty="0"/>
          </a:p>
        </p:txBody>
      </p:sp>
    </p:spTree>
    <p:extLst>
      <p:ext uri="{BB962C8B-B14F-4D97-AF65-F5344CB8AC3E}">
        <p14:creationId xmlns:p14="http://schemas.microsoft.com/office/powerpoint/2010/main" val="97499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17</a:t>
            </a:fld>
            <a:endParaRPr lang="en-US" dirty="0"/>
          </a:p>
        </p:txBody>
      </p:sp>
    </p:spTree>
    <p:extLst>
      <p:ext uri="{BB962C8B-B14F-4D97-AF65-F5344CB8AC3E}">
        <p14:creationId xmlns:p14="http://schemas.microsoft.com/office/powerpoint/2010/main" val="240188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worth concealing an autism diagnosis in environments where A) there is a high social demand, such as working in a large team, and/or B) a limited awareness and potentially negative/ misinformed conceptions of autism. In such cases disclosure may encourage stigmatization and undermine self-esteem</a:t>
            </a:r>
          </a:p>
          <a:p>
            <a:endParaRPr lang="en-US" dirty="0">
              <a:cs typeface="Calibri"/>
            </a:endParaRPr>
          </a:p>
          <a:p>
            <a:r>
              <a:rPr lang="en-US" dirty="0"/>
              <a:t>However, in workplaces where A) cultures of inclusiveness/ neurodiversity are actively endorsed, and/or B) specific support programs/ employment initiatives are in place for individuals with autism, concealing may be more effortful and lead to more negative consequences, than revealing. </a:t>
            </a:r>
          </a:p>
          <a:p>
            <a:endParaRPr lang="en-US" dirty="0"/>
          </a:p>
          <a:p>
            <a:r>
              <a:rPr lang="en-US" dirty="0"/>
              <a:t>It is valuable to assess the environment before making your decision regarding disclosure.</a:t>
            </a:r>
          </a:p>
        </p:txBody>
      </p:sp>
      <p:sp>
        <p:nvSpPr>
          <p:cNvPr id="4" name="Slide Number Placeholder 3"/>
          <p:cNvSpPr>
            <a:spLocks noGrp="1"/>
          </p:cNvSpPr>
          <p:nvPr>
            <p:ph type="sldNum" sz="quarter" idx="5"/>
          </p:nvPr>
        </p:nvSpPr>
        <p:spPr/>
        <p:txBody>
          <a:bodyPr/>
          <a:lstStyle/>
          <a:p>
            <a:fld id="{0B9CF3A1-9863-43A3-B39B-8E6FEFD6E20B}" type="slidenum">
              <a:rPr lang="en-US" smtClean="0"/>
              <a:t>18</a:t>
            </a:fld>
            <a:endParaRPr lang="en-US" dirty="0"/>
          </a:p>
        </p:txBody>
      </p:sp>
    </p:spTree>
    <p:extLst>
      <p:ext uri="{BB962C8B-B14F-4D97-AF65-F5344CB8AC3E}">
        <p14:creationId xmlns:p14="http://schemas.microsoft.com/office/powerpoint/2010/main" val="680429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Disclosure is like a double-edged sword; it has both </a:t>
            </a:r>
            <a:r>
              <a:rPr lang="en-US" dirty="0" err="1"/>
              <a:t>favourable</a:t>
            </a:r>
            <a:r>
              <a:rPr lang="en-US" dirty="0"/>
              <a:t> and unfavorable consequences. </a:t>
            </a:r>
          </a:p>
          <a:p>
            <a:endParaRPr lang="en-US" dirty="0"/>
          </a:p>
          <a:p>
            <a:r>
              <a:rPr lang="en-US" dirty="0"/>
              <a:t>choosing to reveal or choosing to conceal a diagnosis may involve a degree of strategy which will likely vary by context</a:t>
            </a:r>
          </a:p>
          <a:p>
            <a:endParaRPr lang="en-US" dirty="0"/>
          </a:p>
          <a:p>
            <a:r>
              <a:rPr lang="en-US" dirty="0"/>
              <a:t>Decisions such as selecting which colleagues to disclose to, picking out the appropriate moment in conversations for disclosure, and about how to manage how your </a:t>
            </a:r>
            <a:r>
              <a:rPr lang="en-US" dirty="0" err="1"/>
              <a:t>behaviour</a:t>
            </a:r>
            <a:r>
              <a:rPr lang="en-US" dirty="0"/>
              <a:t> may look to others, are all difficult to navigate and the answers are not always clear-cut. There are important issues to consider on both sides.</a:t>
            </a:r>
          </a:p>
        </p:txBody>
      </p:sp>
      <p:sp>
        <p:nvSpPr>
          <p:cNvPr id="4" name="Slide Number Placeholder 3"/>
          <p:cNvSpPr>
            <a:spLocks noGrp="1"/>
          </p:cNvSpPr>
          <p:nvPr>
            <p:ph type="sldNum" sz="quarter" idx="5"/>
          </p:nvPr>
        </p:nvSpPr>
        <p:spPr/>
        <p:txBody>
          <a:bodyPr/>
          <a:lstStyle/>
          <a:p>
            <a:fld id="{0B9CF3A1-9863-43A3-B39B-8E6FEFD6E20B}" type="slidenum">
              <a:rPr lang="en-US" smtClean="0"/>
              <a:t>19</a:t>
            </a:fld>
            <a:endParaRPr lang="en-US" dirty="0"/>
          </a:p>
        </p:txBody>
      </p:sp>
    </p:spTree>
    <p:extLst>
      <p:ext uri="{BB962C8B-B14F-4D97-AF65-F5344CB8AC3E}">
        <p14:creationId xmlns:p14="http://schemas.microsoft.com/office/powerpoint/2010/main" val="270401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20</a:t>
            </a:fld>
            <a:endParaRPr lang="en-US" dirty="0"/>
          </a:p>
        </p:txBody>
      </p:sp>
    </p:spTree>
    <p:extLst>
      <p:ext uri="{BB962C8B-B14F-4D97-AF65-F5344CB8AC3E}">
        <p14:creationId xmlns:p14="http://schemas.microsoft.com/office/powerpoint/2010/main" val="202614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2</a:t>
            </a:fld>
            <a:endParaRPr lang="en-US" dirty="0"/>
          </a:p>
        </p:txBody>
      </p:sp>
    </p:spTree>
    <p:extLst>
      <p:ext uri="{BB962C8B-B14F-4D97-AF65-F5344CB8AC3E}">
        <p14:creationId xmlns:p14="http://schemas.microsoft.com/office/powerpoint/2010/main" val="312638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21</a:t>
            </a:fld>
            <a:endParaRPr lang="en-US" dirty="0"/>
          </a:p>
        </p:txBody>
      </p:sp>
    </p:spTree>
    <p:extLst>
      <p:ext uri="{BB962C8B-B14F-4D97-AF65-F5344CB8AC3E}">
        <p14:creationId xmlns:p14="http://schemas.microsoft.com/office/powerpoint/2010/main" val="3180293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the final decision about whether to disclose should always lie with the individual. You need to make the choice that is best for you.  </a:t>
            </a:r>
          </a:p>
        </p:txBody>
      </p:sp>
      <p:sp>
        <p:nvSpPr>
          <p:cNvPr id="4" name="Slide Number Placeholder 3"/>
          <p:cNvSpPr>
            <a:spLocks noGrp="1"/>
          </p:cNvSpPr>
          <p:nvPr>
            <p:ph type="sldNum" sz="quarter" idx="5"/>
          </p:nvPr>
        </p:nvSpPr>
        <p:spPr/>
        <p:txBody>
          <a:bodyPr/>
          <a:lstStyle/>
          <a:p>
            <a:fld id="{0B9CF3A1-9863-43A3-B39B-8E6FEFD6E20B}" type="slidenum">
              <a:rPr lang="en-US" smtClean="0"/>
              <a:t>22</a:t>
            </a:fld>
            <a:endParaRPr lang="en-US" dirty="0"/>
          </a:p>
        </p:txBody>
      </p:sp>
    </p:spTree>
    <p:extLst>
      <p:ext uri="{BB962C8B-B14F-4D97-AF65-F5344CB8AC3E}">
        <p14:creationId xmlns:p14="http://schemas.microsoft.com/office/powerpoint/2010/main" val="234232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23</a:t>
            </a:fld>
            <a:endParaRPr lang="en-US" dirty="0"/>
          </a:p>
        </p:txBody>
      </p:sp>
    </p:spTree>
    <p:extLst>
      <p:ext uri="{BB962C8B-B14F-4D97-AF65-F5344CB8AC3E}">
        <p14:creationId xmlns:p14="http://schemas.microsoft.com/office/powerpoint/2010/main" val="151946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B9CF3A1-9863-43A3-B39B-8E6FEFD6E20B}" type="slidenum">
              <a:rPr lang="en-US" smtClean="0"/>
              <a:t>3</a:t>
            </a:fld>
            <a:endParaRPr lang="en-US" dirty="0"/>
          </a:p>
        </p:txBody>
      </p:sp>
    </p:spTree>
    <p:extLst>
      <p:ext uri="{BB962C8B-B14F-4D97-AF65-F5344CB8AC3E}">
        <p14:creationId xmlns:p14="http://schemas.microsoft.com/office/powerpoint/2010/main" val="292361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4</a:t>
            </a:fld>
            <a:endParaRPr lang="en-US" dirty="0"/>
          </a:p>
        </p:txBody>
      </p:sp>
    </p:spTree>
    <p:extLst>
      <p:ext uri="{BB962C8B-B14F-4D97-AF65-F5344CB8AC3E}">
        <p14:creationId xmlns:p14="http://schemas.microsoft.com/office/powerpoint/2010/main" val="320821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neurodiversity movement celebrates the strengths and capabilities of individuals with autism, dyspraxia, ADHD and dyslexia/ dyscalculia (Kapp, Gillespie-Lynch, Sherman &amp; </a:t>
            </a:r>
            <a:r>
              <a:rPr lang="en-US" dirty="0" err="1"/>
              <a:t>Hutman</a:t>
            </a:r>
            <a:r>
              <a:rPr lang="en-US" dirty="0"/>
              <a:t>, 2013). It conceptualizes these conditions as alternative ways of thinking and inseparable from personal identity, rather than neurological deficits requiring ‘cures’ as a medical model would suggest. </a:t>
            </a:r>
          </a:p>
          <a:p>
            <a:endParaRPr lang="en-US" dirty="0"/>
          </a:p>
          <a:p>
            <a:r>
              <a:rPr lang="en-US" dirty="0"/>
              <a:t>-The acceptance of neurodiversity principles in education and employment has increased over the past few decades. This has made it easier for autistic people to be open about their condition in these environments without the same risk of discrimination or stigmatization, compared to many years ago.</a:t>
            </a:r>
          </a:p>
          <a:p>
            <a:endParaRPr lang="en-US" dirty="0"/>
          </a:p>
          <a:p>
            <a:r>
              <a:rPr lang="en-US" dirty="0"/>
              <a:t>-Sadly, autistic people across the globe are struggling to reach employment despite being enthusiastic, qualified and able. The proportions of autistic people gaining employment has steadily increased over the past twenty years (from 15%-63%), although these figures are still much lower than the increases in employment seen for other ‘disability’ groups during the same time (54%-91%) and compared to the general population (Newman et al., 2010, 2011; Sanderson et al., 2011). Therefore, despite worldwide attitudinal shifts towards diversity and inclusivity in employment1, it is clear there are still difficulties involved in gaining and maintaining jobs for autistic people. </a:t>
            </a:r>
          </a:p>
        </p:txBody>
      </p:sp>
      <p:sp>
        <p:nvSpPr>
          <p:cNvPr id="4" name="Slide Number Placeholder 3"/>
          <p:cNvSpPr>
            <a:spLocks noGrp="1"/>
          </p:cNvSpPr>
          <p:nvPr>
            <p:ph type="sldNum" sz="quarter" idx="5"/>
          </p:nvPr>
        </p:nvSpPr>
        <p:spPr/>
        <p:txBody>
          <a:bodyPr/>
          <a:lstStyle/>
          <a:p>
            <a:fld id="{0B9CF3A1-9863-43A3-B39B-8E6FEFD6E20B}" type="slidenum">
              <a:rPr lang="en-US" smtClean="0"/>
              <a:t>5</a:t>
            </a:fld>
            <a:endParaRPr lang="en-US" dirty="0"/>
          </a:p>
        </p:txBody>
      </p:sp>
    </p:spTree>
    <p:extLst>
      <p:ext uri="{BB962C8B-B14F-4D97-AF65-F5344CB8AC3E}">
        <p14:creationId xmlns:p14="http://schemas.microsoft.com/office/powerpoint/2010/main" val="310094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issue which is receiving greater attention within research is about the disclosure of a diagnosis of autism by individuals. This is important because, unlike other ‘visible disability’ groups who may have no choice over disclosing their condition because its readily identifiable, individuals with less visible conditions (e.g. autism) have to make an active decision about whether to ‘reveal’ their diagnosis to others or to ‘conceal’ it, which may have important consequences either way (Clair et al., 2005).</a:t>
            </a:r>
          </a:p>
        </p:txBody>
      </p:sp>
      <p:sp>
        <p:nvSpPr>
          <p:cNvPr id="4" name="Slide Number Placeholder 3"/>
          <p:cNvSpPr>
            <a:spLocks noGrp="1"/>
          </p:cNvSpPr>
          <p:nvPr>
            <p:ph type="sldNum" sz="quarter" idx="5"/>
          </p:nvPr>
        </p:nvSpPr>
        <p:spPr/>
        <p:txBody>
          <a:bodyPr/>
          <a:lstStyle/>
          <a:p>
            <a:fld id="{0B9CF3A1-9863-43A3-B39B-8E6FEFD6E20B}" type="slidenum">
              <a:rPr lang="en-US" smtClean="0"/>
              <a:t>6</a:t>
            </a:fld>
            <a:endParaRPr lang="en-US" dirty="0"/>
          </a:p>
        </p:txBody>
      </p:sp>
    </p:spTree>
    <p:extLst>
      <p:ext uri="{BB962C8B-B14F-4D97-AF65-F5344CB8AC3E}">
        <p14:creationId xmlns:p14="http://schemas.microsoft.com/office/powerpoint/2010/main" val="57871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7</a:t>
            </a:fld>
            <a:endParaRPr lang="en-US" dirty="0"/>
          </a:p>
        </p:txBody>
      </p:sp>
    </p:spTree>
    <p:extLst>
      <p:ext uri="{BB962C8B-B14F-4D97-AF65-F5344CB8AC3E}">
        <p14:creationId xmlns:p14="http://schemas.microsoft.com/office/powerpoint/2010/main" val="70233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of 254 American autistic adults, Ohl and colleagues (2017) reported that those who disclosed their condition to their employers were over </a:t>
            </a:r>
            <a:r>
              <a:rPr lang="en-US" dirty="0" err="1"/>
              <a:t>threetimes</a:t>
            </a:r>
            <a:r>
              <a:rPr lang="en-US" dirty="0"/>
              <a:t> more likely to be currently employed in a range of sectors compared to those who did not disclose. Although this survey did not investigate the various potential reasons for this higher rate, it may be that disclosing autism to a supervisor or group of colleagues opens up mutual understanding or helps build a social bond, which may make autistic people feel more included in the workplace and therefore more motivated to stay there (Scott, </a:t>
            </a:r>
            <a:r>
              <a:rPr lang="en-US" dirty="0" err="1"/>
              <a:t>Falkmer</a:t>
            </a:r>
            <a:r>
              <a:rPr lang="en-US" dirty="0"/>
              <a:t>, Girdler &amp; </a:t>
            </a:r>
            <a:r>
              <a:rPr lang="en-US" dirty="0" err="1"/>
              <a:t>Falkmer</a:t>
            </a:r>
            <a:r>
              <a:rPr lang="en-US" dirty="0"/>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rise of neurodiversity as an advantage at work, a growing number of companies (e.g. JP Morgan, Deutsche Bank, </a:t>
            </a:r>
            <a:r>
              <a:rPr lang="en-US" dirty="0" err="1"/>
              <a:t>Auticon</a:t>
            </a:r>
            <a:r>
              <a:rPr lang="en-US" dirty="0"/>
              <a:t>) are developing programs to facilitate employment for autistic people. A recent study gathered information from 59 managers at small and large businesses around Australia reported an overwhelmingly positive impact of employing autistic people (Scott et al., 2017). The autistic employees were reported to perform at above-average levels in tasks involving systematic information processing and attention to detail and they were valued for their contribution to promoting inclusion within the business. The majority of employers reported they would recommend employing such an individual to associates. </a:t>
            </a:r>
          </a:p>
          <a:p>
            <a:endParaRPr lang="en-US" dirty="0"/>
          </a:p>
        </p:txBody>
      </p:sp>
      <p:sp>
        <p:nvSpPr>
          <p:cNvPr id="4" name="Slide Number Placeholder 3"/>
          <p:cNvSpPr>
            <a:spLocks noGrp="1"/>
          </p:cNvSpPr>
          <p:nvPr>
            <p:ph type="sldNum" sz="quarter" idx="5"/>
          </p:nvPr>
        </p:nvSpPr>
        <p:spPr/>
        <p:txBody>
          <a:bodyPr/>
          <a:lstStyle/>
          <a:p>
            <a:fld id="{0B9CF3A1-9863-43A3-B39B-8E6FEFD6E20B}" type="slidenum">
              <a:rPr lang="en-US" smtClean="0"/>
              <a:t>8</a:t>
            </a:fld>
            <a:endParaRPr lang="en-US" dirty="0"/>
          </a:p>
        </p:txBody>
      </p:sp>
    </p:spTree>
    <p:extLst>
      <p:ext uri="{BB962C8B-B14F-4D97-AF65-F5344CB8AC3E}">
        <p14:creationId xmlns:p14="http://schemas.microsoft.com/office/powerpoint/2010/main" val="109456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review of several studies about disclosure from 7 different countries reported that disclosure can afford autistic people alterations to the interview process, which may increase the chances of obtaining employment in the first place. Additionally, it may open doors to accommodations while in employment, such as flexibility in work hours and job tasks, options to work from home and alterations to work conditions including a quieter office or customized lighting to ease sensory loads (Lindsay et al., 2019). These factors may work to increase job performance, which in turn may foster self-efficacy and psychological wellbeing, which has been found to increase job productivity and the likelihood of choosing to stay in a job (Sears et al., 2013).</a:t>
            </a:r>
          </a:p>
        </p:txBody>
      </p:sp>
      <p:sp>
        <p:nvSpPr>
          <p:cNvPr id="4" name="Slide Number Placeholder 3"/>
          <p:cNvSpPr>
            <a:spLocks noGrp="1"/>
          </p:cNvSpPr>
          <p:nvPr>
            <p:ph type="sldNum" sz="quarter" idx="5"/>
          </p:nvPr>
        </p:nvSpPr>
        <p:spPr/>
        <p:txBody>
          <a:bodyPr/>
          <a:lstStyle/>
          <a:p>
            <a:fld id="{0B9CF3A1-9863-43A3-B39B-8E6FEFD6E20B}" type="slidenum">
              <a:rPr lang="en-US" smtClean="0"/>
              <a:t>9</a:t>
            </a:fld>
            <a:endParaRPr lang="en-US" dirty="0"/>
          </a:p>
        </p:txBody>
      </p:sp>
    </p:spTree>
    <p:extLst>
      <p:ext uri="{BB962C8B-B14F-4D97-AF65-F5344CB8AC3E}">
        <p14:creationId xmlns:p14="http://schemas.microsoft.com/office/powerpoint/2010/main" val="179458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6816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195792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282B3E-4E3B-4D3F-AC29-B6E963F9C7A1}"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719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374837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282B3E-4E3B-4D3F-AC29-B6E963F9C7A1}"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61194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275451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1941952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2394748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23677EC-F535-460C-B8F2-2DE379673467}"/>
              </a:ext>
            </a:extLst>
          </p:cNvPr>
          <p:cNvSpPr/>
          <p:nvPr/>
        </p:nvSpPr>
        <p:spPr>
          <a:xfrm>
            <a:off x="7538301" y="359999"/>
            <a:ext cx="4294899"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7180411" y="711624"/>
            <a:ext cx="4294899"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7538301" y="724153"/>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F7CCE60-6E08-4CDE-B013-9C636A46C8A2}"/>
              </a:ext>
            </a:extLst>
          </p:cNvPr>
          <p:cNvSpPr/>
          <p:nvPr/>
        </p:nvSpPr>
        <p:spPr>
          <a:xfrm flipH="1">
            <a:off x="7538301" y="5739959"/>
            <a:ext cx="357889" cy="357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6817676" y="4469671"/>
            <a:ext cx="720624" cy="202832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7871790" y="2042319"/>
            <a:ext cx="3168000" cy="2387600"/>
          </a:xfrm>
        </p:spPr>
        <p:txBody>
          <a:bodyPr lIns="0" tIns="0" rIns="0" bIns="0" anchor="b">
            <a:normAutofit/>
          </a:bodyPr>
          <a:lstStyle>
            <a:lvl1pPr algn="ctr">
              <a:lnSpc>
                <a:spcPct val="8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787179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fld id="{BA282B3E-4E3B-4D3F-AC29-B6E963F9C7A1}" type="slidenum">
              <a:rPr lang="en-US" smtClean="0"/>
              <a:t>‹#›</a:t>
            </a:fld>
            <a:endParaRPr lang="en-US" dirty="0"/>
          </a:p>
        </p:txBody>
      </p:sp>
      <p:sp>
        <p:nvSpPr>
          <p:cNvPr id="5" name="Picture Placeholder 4">
            <a:extLst>
              <a:ext uri="{FF2B5EF4-FFF2-40B4-BE49-F238E27FC236}">
                <a16:creationId xmlns:a16="http://schemas.microsoft.com/office/drawing/2014/main" id="{8180DC9F-82D9-470B-A264-73E211A439DF}"/>
              </a:ext>
            </a:extLst>
          </p:cNvPr>
          <p:cNvSpPr>
            <a:spLocks noGrp="1"/>
          </p:cNvSpPr>
          <p:nvPr>
            <p:ph type="pic" sz="quarter" idx="12" hasCustomPrompt="1"/>
          </p:nvPr>
        </p:nvSpPr>
        <p:spPr>
          <a:xfrm>
            <a:off x="720000" y="720000"/>
            <a:ext cx="6818300" cy="5382000"/>
          </a:xfrm>
        </p:spPr>
        <p:txBody>
          <a:bodyPr anchor="ctr">
            <a:normAutofit/>
          </a:bodyPr>
          <a:lstStyle>
            <a:lvl1pPr marL="0" indent="0" algn="ctr">
              <a:buNone/>
              <a:defRPr sz="1800" i="1"/>
            </a:lvl1pPr>
          </a:lstStyle>
          <a:p>
            <a:r>
              <a:rPr lang="en-US" dirty="0"/>
              <a:t>Insert Your Picture Here</a:t>
            </a:r>
          </a:p>
        </p:txBody>
      </p:sp>
    </p:spTree>
    <p:extLst>
      <p:ext uri="{BB962C8B-B14F-4D97-AF65-F5344CB8AC3E}">
        <p14:creationId xmlns:p14="http://schemas.microsoft.com/office/powerpoint/2010/main" val="2922774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Content with Imag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1080000" y="0"/>
            <a:ext cx="2520000" cy="2304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91F11B5-8838-43F4-B445-480FB80FCC73}"/>
              </a:ext>
            </a:extLst>
          </p:cNvPr>
          <p:cNvSpPr/>
          <p:nvPr userDrawn="1"/>
        </p:nvSpPr>
        <p:spPr>
          <a:xfrm>
            <a:off x="1080000" y="5760000"/>
            <a:ext cx="2520000" cy="109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1172817" y="213691"/>
            <a:ext cx="2279373" cy="1858617"/>
          </a:xfrm>
        </p:spPr>
        <p:txBody>
          <a:bodyPr anchor="b">
            <a:normAutofit/>
          </a:bodyPr>
          <a:lstStyle>
            <a:lvl1pPr algn="ctr">
              <a:defRPr sz="3200" i="0">
                <a:solidFill>
                  <a:schemeClr val="bg1"/>
                </a:solidFill>
              </a:defRPr>
            </a:lvl1p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BA282B3E-4E3B-4D3F-AC29-B6E963F9C7A1}" type="slidenum">
              <a:rPr lang="en-US" smtClean="0"/>
              <a:t>‹#›</a:t>
            </a:fld>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1080000" y="2304000"/>
            <a:ext cx="2520000" cy="3454357"/>
          </a:xfrm>
        </p:spPr>
        <p:txBody>
          <a:bodyPr anchor="ctr"/>
          <a:lstStyle>
            <a:lvl1pPr marL="0" indent="0" algn="ctr">
              <a:buNone/>
              <a:defRPr i="1">
                <a:solidFill>
                  <a:schemeClr val="bg1"/>
                </a:solidFill>
              </a:defRPr>
            </a:lvl1pPr>
          </a:lstStyle>
          <a:p>
            <a:r>
              <a:rPr lang="en-US" dirty="0"/>
              <a:t>Insert Your Picture Here</a:t>
            </a:r>
          </a:p>
        </p:txBody>
      </p:sp>
      <p:sp>
        <p:nvSpPr>
          <p:cNvPr id="6" name="Text Placeholder 5">
            <a:extLst>
              <a:ext uri="{FF2B5EF4-FFF2-40B4-BE49-F238E27FC236}">
                <a16:creationId xmlns:a16="http://schemas.microsoft.com/office/drawing/2014/main" id="{0CE2A558-A752-4F84-96CD-9C73D34C3EB7}"/>
              </a:ext>
            </a:extLst>
          </p:cNvPr>
          <p:cNvSpPr>
            <a:spLocks noGrp="1"/>
          </p:cNvSpPr>
          <p:nvPr>
            <p:ph type="body" sz="quarter" idx="13" hasCustomPrompt="1"/>
          </p:nvPr>
        </p:nvSpPr>
        <p:spPr>
          <a:xfrm>
            <a:off x="4373563" y="2674144"/>
            <a:ext cx="6529387" cy="1509713"/>
          </a:xfrm>
        </p:spPr>
        <p:txBody>
          <a:bodyPr anchor="ctr">
            <a:normAutofit/>
          </a:bodyPr>
          <a:lstStyle>
            <a:lvl1pPr marL="0" indent="0" algn="ctr">
              <a:buNone/>
              <a:defRPr sz="3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Write something memorable…</a:t>
            </a:r>
          </a:p>
        </p:txBody>
      </p:sp>
      <p:sp>
        <p:nvSpPr>
          <p:cNvPr id="16" name="Rectangle 15">
            <a:extLst>
              <a:ext uri="{FF2B5EF4-FFF2-40B4-BE49-F238E27FC236}">
                <a16:creationId xmlns:a16="http://schemas.microsoft.com/office/drawing/2014/main" id="{B71E4597-9A31-4A37-A907-D3F61EB7F82E}"/>
              </a:ext>
            </a:extLst>
          </p:cNvPr>
          <p:cNvSpPr/>
          <p:nvPr userDrawn="1"/>
        </p:nvSpPr>
        <p:spPr>
          <a:xfrm flipH="1">
            <a:off x="10768500" y="53953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BC246D3C-862F-4C73-8928-347E381A9763}"/>
              </a:ext>
            </a:extLst>
          </p:cNvPr>
          <p:cNvSpPr/>
          <p:nvPr userDrawn="1"/>
        </p:nvSpPr>
        <p:spPr>
          <a:xfrm>
            <a:off x="704386" y="713698"/>
            <a:ext cx="10767616" cy="5418000"/>
          </a:xfrm>
          <a:custGeom>
            <a:avLst/>
            <a:gdLst>
              <a:gd name="connsiteX0" fmla="*/ 0 w 10783231"/>
              <a:gd name="connsiteY0" fmla="*/ 0 h 5418000"/>
              <a:gd name="connsiteX1" fmla="*/ 97696 w 10783231"/>
              <a:gd name="connsiteY1" fmla="*/ 0 h 5418000"/>
              <a:gd name="connsiteX2" fmla="*/ 97696 w 10783231"/>
              <a:gd name="connsiteY2" fmla="*/ 1578240 h 5418000"/>
              <a:gd name="connsiteX3" fmla="*/ 3148264 w 10783231"/>
              <a:gd name="connsiteY3" fmla="*/ 1578240 h 5418000"/>
              <a:gd name="connsiteX4" fmla="*/ 3148264 w 10783231"/>
              <a:gd name="connsiteY4" fmla="*/ 0 h 5418000"/>
              <a:gd name="connsiteX5" fmla="*/ 10783231 w 10783231"/>
              <a:gd name="connsiteY5" fmla="*/ 0 h 5418000"/>
              <a:gd name="connsiteX6" fmla="*/ 10783231 w 10783231"/>
              <a:gd name="connsiteY6" fmla="*/ 5418000 h 5418000"/>
              <a:gd name="connsiteX7" fmla="*/ 0 w 10783231"/>
              <a:gd name="connsiteY7" fmla="*/ 541800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8" fmla="*/ 3239704 w 10783231"/>
              <a:gd name="connsiteY8" fmla="*/ 1669680 h 5418000"/>
              <a:gd name="connsiteX0" fmla="*/ 3148264 w 10783231"/>
              <a:gd name="connsiteY0" fmla="*/ 1578240 h 5418000"/>
              <a:gd name="connsiteX1" fmla="*/ 3148264 w 10783231"/>
              <a:gd name="connsiteY1" fmla="*/ 0 h 5418000"/>
              <a:gd name="connsiteX2" fmla="*/ 10783231 w 10783231"/>
              <a:gd name="connsiteY2" fmla="*/ 0 h 5418000"/>
              <a:gd name="connsiteX3" fmla="*/ 10783231 w 10783231"/>
              <a:gd name="connsiteY3" fmla="*/ 5418000 h 5418000"/>
              <a:gd name="connsiteX4" fmla="*/ 0 w 10783231"/>
              <a:gd name="connsiteY4" fmla="*/ 5418000 h 5418000"/>
              <a:gd name="connsiteX5" fmla="*/ 0 w 10783231"/>
              <a:gd name="connsiteY5" fmla="*/ 0 h 5418000"/>
              <a:gd name="connsiteX6" fmla="*/ 97696 w 10783231"/>
              <a:gd name="connsiteY6" fmla="*/ 0 h 5418000"/>
              <a:gd name="connsiteX7" fmla="*/ 97696 w 10783231"/>
              <a:gd name="connsiteY7"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6" fmla="*/ 97696 w 10783231"/>
              <a:gd name="connsiteY6" fmla="*/ 157824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 name="connsiteX5" fmla="*/ 97696 w 10783231"/>
              <a:gd name="connsiteY5" fmla="*/ 0 h 5418000"/>
              <a:gd name="connsiteX0" fmla="*/ 3148264 w 10783231"/>
              <a:gd name="connsiteY0" fmla="*/ 0 h 5418000"/>
              <a:gd name="connsiteX1" fmla="*/ 10783231 w 10783231"/>
              <a:gd name="connsiteY1" fmla="*/ 0 h 5418000"/>
              <a:gd name="connsiteX2" fmla="*/ 10783231 w 10783231"/>
              <a:gd name="connsiteY2" fmla="*/ 5418000 h 5418000"/>
              <a:gd name="connsiteX3" fmla="*/ 0 w 10783231"/>
              <a:gd name="connsiteY3" fmla="*/ 5418000 h 5418000"/>
              <a:gd name="connsiteX4" fmla="*/ 0 w 10783231"/>
              <a:gd name="connsiteY4" fmla="*/ 0 h 541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3231" h="5418000">
                <a:moveTo>
                  <a:pt x="3148264" y="0"/>
                </a:moveTo>
                <a:lnTo>
                  <a:pt x="10783231" y="0"/>
                </a:lnTo>
                <a:lnTo>
                  <a:pt x="10783231" y="5418000"/>
                </a:lnTo>
                <a:lnTo>
                  <a:pt x="0" y="5418000"/>
                </a:lnTo>
                <a:lnTo>
                  <a:pt x="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96677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Quote with Image and Author Nam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86114-9098-435A-92ED-EB5C60A8594F}"/>
              </a:ext>
            </a:extLst>
          </p:cNvPr>
          <p:cNvSpPr/>
          <p:nvPr userDrawn="1"/>
        </p:nvSpPr>
        <p:spPr>
          <a:xfrm>
            <a:off x="360000" y="360000"/>
            <a:ext cx="11473200" cy="6138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99A351EC-2A75-45E3-AAA9-061FE77125E4}"/>
              </a:ext>
            </a:extLst>
          </p:cNvPr>
          <p:cNvSpPr>
            <a:spLocks noGrp="1"/>
          </p:cNvSpPr>
          <p:nvPr>
            <p:ph type="pic" sz="quarter" idx="12" hasCustomPrompt="1"/>
          </p:nvPr>
        </p:nvSpPr>
        <p:spPr>
          <a:xfrm>
            <a:off x="720000" y="720000"/>
            <a:ext cx="10753200" cy="5382000"/>
          </a:xfrm>
          <a:custGeom>
            <a:avLst/>
            <a:gdLst>
              <a:gd name="connsiteX0" fmla="*/ 7752000 w 10753200"/>
              <a:gd name="connsiteY0" fmla="*/ 0 h 5382000"/>
              <a:gd name="connsiteX1" fmla="*/ 10753200 w 10753200"/>
              <a:gd name="connsiteY1" fmla="*/ 0 h 5382000"/>
              <a:gd name="connsiteX2" fmla="*/ 10753200 w 10753200"/>
              <a:gd name="connsiteY2" fmla="*/ 5382000 h 5382000"/>
              <a:gd name="connsiteX3" fmla="*/ 7752000 w 10753200"/>
              <a:gd name="connsiteY3" fmla="*/ 5382000 h 5382000"/>
              <a:gd name="connsiteX4" fmla="*/ 0 w 10753200"/>
              <a:gd name="connsiteY4" fmla="*/ 0 h 5382000"/>
              <a:gd name="connsiteX5" fmla="*/ 3000000 w 10753200"/>
              <a:gd name="connsiteY5" fmla="*/ 0 h 5382000"/>
              <a:gd name="connsiteX6" fmla="*/ 3000000 w 10753200"/>
              <a:gd name="connsiteY6" fmla="*/ 5382000 h 5382000"/>
              <a:gd name="connsiteX7" fmla="*/ 0 w 10753200"/>
              <a:gd name="connsiteY7" fmla="*/ 538200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200" h="5382000">
                <a:moveTo>
                  <a:pt x="7752000" y="0"/>
                </a:moveTo>
                <a:lnTo>
                  <a:pt x="10753200" y="0"/>
                </a:lnTo>
                <a:lnTo>
                  <a:pt x="10753200" y="5382000"/>
                </a:lnTo>
                <a:lnTo>
                  <a:pt x="7752000" y="5382000"/>
                </a:lnTo>
                <a:close/>
                <a:moveTo>
                  <a:pt x="0" y="0"/>
                </a:moveTo>
                <a:lnTo>
                  <a:pt x="3000000" y="0"/>
                </a:lnTo>
                <a:lnTo>
                  <a:pt x="3000000" y="5382000"/>
                </a:lnTo>
                <a:lnTo>
                  <a:pt x="0" y="5382000"/>
                </a:lnTo>
                <a:close/>
              </a:path>
            </a:pathLst>
          </a:custGeom>
        </p:spPr>
        <p:txBody>
          <a:bodyPr wrap="square" lIns="360000" anchor="ctr">
            <a:noAutofit/>
          </a:bodyPr>
          <a:lstStyle>
            <a:lvl1pPr marL="0" indent="0" algn="l">
              <a:buNone/>
              <a:defRPr sz="1800" i="1"/>
            </a:lvl1pPr>
          </a:lstStyle>
          <a:p>
            <a:r>
              <a:rPr lang="en-US" dirty="0"/>
              <a:t>Insert Your Picture Here</a:t>
            </a:r>
          </a:p>
        </p:txBody>
      </p:sp>
      <p:sp>
        <p:nvSpPr>
          <p:cNvPr id="12" name="Rectangle 11">
            <a:extLst>
              <a:ext uri="{FF2B5EF4-FFF2-40B4-BE49-F238E27FC236}">
                <a16:creationId xmlns:a16="http://schemas.microsoft.com/office/drawing/2014/main" id="{623677EC-F535-460C-B8F2-2DE379673467}"/>
              </a:ext>
            </a:extLst>
          </p:cNvPr>
          <p:cNvSpPr/>
          <p:nvPr/>
        </p:nvSpPr>
        <p:spPr>
          <a:xfrm>
            <a:off x="3720000" y="359999"/>
            <a:ext cx="47520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C0D9D9-BD9E-4496-B006-48F8564772EA}"/>
              </a:ext>
            </a:extLst>
          </p:cNvPr>
          <p:cNvSpPr/>
          <p:nvPr/>
        </p:nvSpPr>
        <p:spPr>
          <a:xfrm>
            <a:off x="4080000" y="711624"/>
            <a:ext cx="4032000" cy="538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97580-930D-4D78-B1CF-B3362065422C}"/>
              </a:ext>
            </a:extLst>
          </p:cNvPr>
          <p:cNvSpPr/>
          <p:nvPr/>
        </p:nvSpPr>
        <p:spPr>
          <a:xfrm flipH="1">
            <a:off x="11475311" y="360000"/>
            <a:ext cx="357889" cy="357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C9B2250-3DBA-4931-BA35-E001AF48DACB}"/>
              </a:ext>
            </a:extLst>
          </p:cNvPr>
          <p:cNvSpPr/>
          <p:nvPr/>
        </p:nvSpPr>
        <p:spPr>
          <a:xfrm>
            <a:off x="5735688" y="577800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4AC3B-AEEF-47EF-9226-CF64AC78260D}"/>
              </a:ext>
            </a:extLst>
          </p:cNvPr>
          <p:cNvSpPr>
            <a:spLocks noGrp="1"/>
          </p:cNvSpPr>
          <p:nvPr userDrawn="1">
            <p:ph type="ctrTitle"/>
          </p:nvPr>
        </p:nvSpPr>
        <p:spPr>
          <a:xfrm>
            <a:off x="4512000" y="924339"/>
            <a:ext cx="3168000" cy="3505580"/>
          </a:xfrm>
        </p:spPr>
        <p:txBody>
          <a:bodyPr lIns="0" tIns="0" rIns="0" bIns="0" anchor="b">
            <a:normAutofit/>
          </a:bodyPr>
          <a:lstStyle>
            <a:lvl1pPr algn="ctr">
              <a:lnSpc>
                <a:spcPct val="80000"/>
              </a:lnSpc>
              <a:defRPr sz="4000" i="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BF959-E47C-478B-BD16-0D4D033531B8}"/>
              </a:ext>
            </a:extLst>
          </p:cNvPr>
          <p:cNvSpPr>
            <a:spLocks noGrp="1"/>
          </p:cNvSpPr>
          <p:nvPr userDrawn="1">
            <p:ph type="subTitle" idx="1"/>
          </p:nvPr>
        </p:nvSpPr>
        <p:spPr>
          <a:xfrm>
            <a:off x="4512000" y="5166704"/>
            <a:ext cx="3168000" cy="766957"/>
          </a:xfrm>
        </p:spPr>
        <p:txBody>
          <a:bodyPr lIns="0" tIns="0" rIns="0" bIns="0">
            <a:normAutofit/>
          </a:bodyPr>
          <a:lstStyle>
            <a:lvl1pPr marL="0" indent="0" algn="ctr">
              <a:buNone/>
              <a:defRPr sz="20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7">
            <a:extLst>
              <a:ext uri="{FF2B5EF4-FFF2-40B4-BE49-F238E27FC236}">
                <a16:creationId xmlns:a16="http://schemas.microsoft.com/office/drawing/2014/main" id="{0A85E8A1-43CB-4B51-9B45-2010B5833B02}"/>
              </a:ext>
            </a:extLst>
          </p:cNvPr>
          <p:cNvSpPr>
            <a:spLocks noGrp="1"/>
          </p:cNvSpPr>
          <p:nvPr userDrawn="1">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A3758FB8-19A9-47B1-8D16-FC78E7E2D1ED}"/>
              </a:ext>
            </a:extLst>
          </p:cNvPr>
          <p:cNvSpPr>
            <a:spLocks noGrp="1"/>
          </p:cNvSpPr>
          <p:nvPr userDrawn="1">
            <p:ph type="sldNum" sz="quarter" idx="11"/>
          </p:nvPr>
        </p:nvSpPr>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162246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282B3E-4E3B-4D3F-AC29-B6E963F9C7A1}" type="slidenum">
              <a:rPr lang="en-US" smtClean="0"/>
              <a:t>‹#›</a:t>
            </a:fld>
            <a:endParaRPr lang="en-US" dirty="0"/>
          </a:p>
        </p:txBody>
      </p:sp>
      <p:sp>
        <p:nvSpPr>
          <p:cNvPr id="9" name="Rectangle 8">
            <a:extLst>
              <a:ext uri="{FF2B5EF4-FFF2-40B4-BE49-F238E27FC236}">
                <a16:creationId xmlns:a16="http://schemas.microsoft.com/office/drawing/2014/main" id="{0C337316-536D-40EE-A46A-566204E75EC4}"/>
              </a:ext>
            </a:extLst>
          </p:cNvPr>
          <p:cNvSpPr/>
          <p:nvPr userDrawn="1"/>
        </p:nvSpPr>
        <p:spPr>
          <a:xfrm>
            <a:off x="4386000" y="0"/>
            <a:ext cx="3420000" cy="72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0" name="Rectangle 9">
            <a:extLst>
              <a:ext uri="{FF2B5EF4-FFF2-40B4-BE49-F238E27FC236}">
                <a16:creationId xmlns:a16="http://schemas.microsoft.com/office/drawing/2014/main" id="{C83E6C44-88DB-4D0B-B447-5934B1453A9C}"/>
              </a:ext>
            </a:extLst>
          </p:cNvPr>
          <p:cNvSpPr/>
          <p:nvPr userDrawn="1"/>
        </p:nvSpPr>
        <p:spPr>
          <a:xfrm flipH="1">
            <a:off x="4026000" y="359999"/>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179E578-78C5-47E6-BE8B-0312F161B30B}"/>
              </a:ext>
            </a:extLst>
          </p:cNvPr>
          <p:cNvSpPr/>
          <p:nvPr userDrawn="1"/>
        </p:nvSpPr>
        <p:spPr>
          <a:xfrm flipH="1">
            <a:off x="7806000" y="359999"/>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C241AE5-669D-4866-B36A-D40BEC87701C}"/>
              </a:ext>
            </a:extLst>
          </p:cNvPr>
          <p:cNvSpPr/>
          <p:nvPr userDrawn="1"/>
        </p:nvSpPr>
        <p:spPr>
          <a:xfrm>
            <a:off x="4386000" y="6498000"/>
            <a:ext cx="3420000" cy="36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226586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493F5F-AC40-4F60-A0B1-577DF95C5348}"/>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7611CC6-4034-4273-B7B4-094F017E5B09}"/>
              </a:ext>
            </a:extLst>
          </p:cNvPr>
          <p:cNvSpPr/>
          <p:nvPr userDrawn="1"/>
        </p:nvSpPr>
        <p:spPr>
          <a:xfrm flipH="1">
            <a:off x="11473200" y="6138000"/>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B54312-8F47-47A2-B516-8177B86706CC}"/>
              </a:ext>
            </a:extLst>
          </p:cNvPr>
          <p:cNvSpPr>
            <a:spLocks noGrp="1"/>
          </p:cNvSpPr>
          <p:nvPr>
            <p:ph type="title"/>
          </p:nvPr>
        </p:nvSpPr>
        <p:spPr>
          <a:xfrm>
            <a:off x="8776250" y="894521"/>
            <a:ext cx="2577549" cy="1858617"/>
          </a:xfrm>
        </p:spPr>
        <p:txBody>
          <a:bodyPr anchor="b">
            <a:normAutofit/>
          </a:bodyPr>
          <a:lstStyle>
            <a:lvl1pPr algn="ctr">
              <a:defRPr sz="3200" i="0">
                <a:solidFill>
                  <a:schemeClr val="tx1">
                    <a:lumMod val="85000"/>
                    <a:lumOff val="1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7404CAD-77D6-446D-9A66-D58B8AE176BD}"/>
              </a:ext>
            </a:extLst>
          </p:cNvPr>
          <p:cNvSpPr>
            <a:spLocks noGrp="1"/>
          </p:cNvSpPr>
          <p:nvPr>
            <p:ph idx="1"/>
          </p:nvPr>
        </p:nvSpPr>
        <p:spPr>
          <a:xfrm>
            <a:off x="8776252" y="3856383"/>
            <a:ext cx="2577548" cy="210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8B61B44-10FA-428B-8BF8-C394F5615CF9}"/>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2223D0DA-91AB-4EBB-8EB2-6AA2C48D5120}"/>
              </a:ext>
            </a:extLst>
          </p:cNvPr>
          <p:cNvSpPr>
            <a:spLocks noGrp="1"/>
          </p:cNvSpPr>
          <p:nvPr>
            <p:ph type="sldNum" sz="quarter" idx="11"/>
          </p:nvPr>
        </p:nvSpPr>
        <p:spPr/>
        <p:txBody>
          <a:bodyPr/>
          <a:lstStyle/>
          <a:p>
            <a:fld id="{BA282B3E-4E3B-4D3F-AC29-B6E963F9C7A1}" type="slidenum">
              <a:rPr lang="en-US" smtClean="0"/>
              <a:t>‹#›</a:t>
            </a:fld>
            <a:endParaRPr lang="en-US" dirty="0"/>
          </a:p>
        </p:txBody>
      </p:sp>
      <p:sp>
        <p:nvSpPr>
          <p:cNvPr id="13" name="Freeform: Shape 12">
            <a:extLst>
              <a:ext uri="{FF2B5EF4-FFF2-40B4-BE49-F238E27FC236}">
                <a16:creationId xmlns:a16="http://schemas.microsoft.com/office/drawing/2014/main" id="{29751C31-CBB5-46BC-BEF2-9804C8527D67}"/>
              </a:ext>
            </a:extLst>
          </p:cNvPr>
          <p:cNvSpPr/>
          <p:nvPr userDrawn="1"/>
        </p:nvSpPr>
        <p:spPr>
          <a:xfrm>
            <a:off x="8584635" y="713698"/>
            <a:ext cx="2879560" cy="5418000"/>
          </a:xfrm>
          <a:custGeom>
            <a:avLst/>
            <a:gdLst>
              <a:gd name="connsiteX0" fmla="*/ 0 w 2879560"/>
              <a:gd name="connsiteY0" fmla="*/ 0 h 5418000"/>
              <a:gd name="connsiteX1" fmla="*/ 179215 w 2879560"/>
              <a:gd name="connsiteY1" fmla="*/ 0 h 5418000"/>
              <a:gd name="connsiteX2" fmla="*/ 179215 w 2879560"/>
              <a:gd name="connsiteY2" fmla="*/ 366302 h 5418000"/>
              <a:gd name="connsiteX3" fmla="*/ 2700346 w 2879560"/>
              <a:gd name="connsiteY3" fmla="*/ 366302 h 5418000"/>
              <a:gd name="connsiteX4" fmla="*/ 2700346 w 2879560"/>
              <a:gd name="connsiteY4" fmla="*/ 0 h 5418000"/>
              <a:gd name="connsiteX5" fmla="*/ 2879560 w 2879560"/>
              <a:gd name="connsiteY5" fmla="*/ 0 h 5418000"/>
              <a:gd name="connsiteX6" fmla="*/ 2879560 w 2879560"/>
              <a:gd name="connsiteY6" fmla="*/ 5418000 h 5418000"/>
              <a:gd name="connsiteX7" fmla="*/ 0 w 2879560"/>
              <a:gd name="connsiteY7" fmla="*/ 5418000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8" fmla="*/ 2791786 w 2879560"/>
              <a:gd name="connsiteY8" fmla="*/ 457742 h 5418000"/>
              <a:gd name="connsiteX0" fmla="*/ 2700346 w 2879560"/>
              <a:gd name="connsiteY0" fmla="*/ 366302 h 5418000"/>
              <a:gd name="connsiteX1" fmla="*/ 2700346 w 2879560"/>
              <a:gd name="connsiteY1" fmla="*/ 0 h 5418000"/>
              <a:gd name="connsiteX2" fmla="*/ 2879560 w 2879560"/>
              <a:gd name="connsiteY2" fmla="*/ 0 h 5418000"/>
              <a:gd name="connsiteX3" fmla="*/ 2879560 w 2879560"/>
              <a:gd name="connsiteY3" fmla="*/ 5418000 h 5418000"/>
              <a:gd name="connsiteX4" fmla="*/ 0 w 2879560"/>
              <a:gd name="connsiteY4" fmla="*/ 5418000 h 5418000"/>
              <a:gd name="connsiteX5" fmla="*/ 0 w 2879560"/>
              <a:gd name="connsiteY5" fmla="*/ 0 h 5418000"/>
              <a:gd name="connsiteX6" fmla="*/ 179215 w 2879560"/>
              <a:gd name="connsiteY6" fmla="*/ 0 h 5418000"/>
              <a:gd name="connsiteX7" fmla="*/ 179215 w 2879560"/>
              <a:gd name="connsiteY7"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 name="connsiteX6" fmla="*/ 179215 w 2879560"/>
              <a:gd name="connsiteY6" fmla="*/ 366302 h 5418000"/>
              <a:gd name="connsiteX0" fmla="*/ 2700346 w 2879560"/>
              <a:gd name="connsiteY0" fmla="*/ 0 h 5418000"/>
              <a:gd name="connsiteX1" fmla="*/ 2879560 w 2879560"/>
              <a:gd name="connsiteY1" fmla="*/ 0 h 5418000"/>
              <a:gd name="connsiteX2" fmla="*/ 2879560 w 2879560"/>
              <a:gd name="connsiteY2" fmla="*/ 5418000 h 5418000"/>
              <a:gd name="connsiteX3" fmla="*/ 0 w 2879560"/>
              <a:gd name="connsiteY3" fmla="*/ 5418000 h 5418000"/>
              <a:gd name="connsiteX4" fmla="*/ 0 w 2879560"/>
              <a:gd name="connsiteY4" fmla="*/ 0 h 5418000"/>
              <a:gd name="connsiteX5" fmla="*/ 179215 w 2879560"/>
              <a:gd name="connsiteY5" fmla="*/ 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560" h="5418000">
                <a:moveTo>
                  <a:pt x="2700346" y="0"/>
                </a:moveTo>
                <a:lnTo>
                  <a:pt x="2879560" y="0"/>
                </a:lnTo>
                <a:lnTo>
                  <a:pt x="2879560" y="5418000"/>
                </a:lnTo>
                <a:lnTo>
                  <a:pt x="0" y="5418000"/>
                </a:lnTo>
                <a:lnTo>
                  <a:pt x="0" y="0"/>
                </a:lnTo>
                <a:lnTo>
                  <a:pt x="179215" y="0"/>
                </a:lnTo>
              </a:path>
            </a:pathLst>
          </a:custGeom>
          <a:noFill/>
          <a:ln>
            <a:solidFill>
              <a:schemeClr val="accent6"/>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CB40DD56-3645-4CAC-A799-EB46A6AAC51E}"/>
              </a:ext>
            </a:extLst>
          </p:cNvPr>
          <p:cNvSpPr/>
          <p:nvPr userDrawn="1"/>
        </p:nvSpPr>
        <p:spPr>
          <a:xfrm>
            <a:off x="8918534" y="0"/>
            <a:ext cx="2211762"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FD7451B0-4AF9-40E1-AFCF-05D4F056CA65}"/>
              </a:ext>
            </a:extLst>
          </p:cNvPr>
          <p:cNvSpPr>
            <a:spLocks noGrp="1"/>
          </p:cNvSpPr>
          <p:nvPr>
            <p:ph type="pic" sz="quarter" idx="12" hasCustomPrompt="1"/>
          </p:nvPr>
        </p:nvSpPr>
        <p:spPr>
          <a:xfrm>
            <a:off x="720000" y="720000"/>
            <a:ext cx="7498800" cy="5382000"/>
          </a:xfrm>
        </p:spPr>
        <p:txBody>
          <a:bodyPr anchor="ctr"/>
          <a:lstStyle>
            <a:lvl1pPr marL="0" indent="0" algn="ctr">
              <a:buNone/>
              <a:defRPr i="1"/>
            </a:lvl1pPr>
          </a:lstStyle>
          <a:p>
            <a:r>
              <a:rPr lang="en-US" dirty="0"/>
              <a:t>Insert Your Picture Here</a:t>
            </a:r>
          </a:p>
        </p:txBody>
      </p:sp>
    </p:spTree>
    <p:extLst>
      <p:ext uri="{BB962C8B-B14F-4D97-AF65-F5344CB8AC3E}">
        <p14:creationId xmlns:p14="http://schemas.microsoft.com/office/powerpoint/2010/main" val="4014415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0D959E-3051-49C8-AC81-F2B64A84FFA5}"/>
              </a:ext>
            </a:extLst>
          </p:cNvPr>
          <p:cNvSpPr>
            <a:spLocks noGrp="1"/>
          </p:cNvSpPr>
          <p:nvPr>
            <p:ph type="body" idx="1"/>
          </p:nvPr>
        </p:nvSpPr>
        <p:spPr>
          <a:xfrm>
            <a:off x="839788" y="1737873"/>
            <a:ext cx="5157787"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537F1-D747-4E81-81B9-B5716EA59D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944379-270F-4361-94CB-AD13F914E9ED}"/>
              </a:ext>
            </a:extLst>
          </p:cNvPr>
          <p:cNvSpPr>
            <a:spLocks noGrp="1"/>
          </p:cNvSpPr>
          <p:nvPr>
            <p:ph type="body" sz="quarter" idx="3"/>
          </p:nvPr>
        </p:nvSpPr>
        <p:spPr>
          <a:xfrm>
            <a:off x="6172200" y="1737873"/>
            <a:ext cx="5183188" cy="767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ECA14-4888-4C66-A15F-6B781D074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0623264-E0F5-4AB3-B974-14E2E3B66D0F}"/>
              </a:ext>
            </a:extLst>
          </p:cNvPr>
          <p:cNvSpPr>
            <a:spLocks noGrp="1"/>
          </p:cNvSpPr>
          <p:nvPr>
            <p:ph type="ftr" sz="quarter" idx="10"/>
          </p:nvPr>
        </p:nvSpPr>
        <p:spPr/>
        <p:txBody>
          <a:bodyPr/>
          <a:lstStyle/>
          <a:p>
            <a:endParaRPr lang="en-US" dirty="0"/>
          </a:p>
        </p:txBody>
      </p:sp>
      <p:sp>
        <p:nvSpPr>
          <p:cNvPr id="11" name="Slide Number Placeholder 10">
            <a:extLst>
              <a:ext uri="{FF2B5EF4-FFF2-40B4-BE49-F238E27FC236}">
                <a16:creationId xmlns:a16="http://schemas.microsoft.com/office/drawing/2014/main" id="{70C66A2F-89F8-40C6-8391-D53AEF0DF72D}"/>
              </a:ext>
            </a:extLst>
          </p:cNvPr>
          <p:cNvSpPr>
            <a:spLocks noGrp="1"/>
          </p:cNvSpPr>
          <p:nvPr>
            <p:ph type="sldNum" sz="quarter" idx="11"/>
          </p:nvPr>
        </p:nvSpPr>
        <p:spPr/>
        <p:txBody>
          <a:bodyPr/>
          <a:lstStyle/>
          <a:p>
            <a:fld id="{BA282B3E-4E3B-4D3F-AC29-B6E963F9C7A1}" type="slidenum">
              <a:rPr lang="en-US" smtClean="0"/>
              <a:t>‹#›</a:t>
            </a:fld>
            <a:endParaRPr lang="en-US" dirty="0"/>
          </a:p>
        </p:txBody>
      </p:sp>
      <p:sp>
        <p:nvSpPr>
          <p:cNvPr id="12" name="Title 11">
            <a:extLst>
              <a:ext uri="{FF2B5EF4-FFF2-40B4-BE49-F238E27FC236}">
                <a16:creationId xmlns:a16="http://schemas.microsoft.com/office/drawing/2014/main" id="{71072358-6CE0-4D6C-9CE9-35BFA6D1C83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263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3B9B1-7233-41F0-9A6E-9028A1B2A8B5}" type="datetimeFigureOut">
              <a:rPr lang="en-AU" smtClean="0"/>
              <a:t>12/6/21</a:t>
            </a:fld>
            <a:endParaRPr lang="en-AU"/>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282B3E-4E3B-4D3F-AC29-B6E963F9C7A1}" type="slidenum">
              <a:rPr lang="en-US" smtClean="0"/>
              <a:t>‹#›</a:t>
            </a:fld>
            <a:endParaRPr lang="en-US" dirty="0"/>
          </a:p>
        </p:txBody>
      </p:sp>
      <p:sp>
        <p:nvSpPr>
          <p:cNvPr id="8" name="Rectangle 7">
            <a:extLst>
              <a:ext uri="{FF2B5EF4-FFF2-40B4-BE49-F238E27FC236}">
                <a16:creationId xmlns:a16="http://schemas.microsoft.com/office/drawing/2014/main" id="{9A02FB38-2E72-4864-8CF1-2680798A4D29}"/>
              </a:ext>
            </a:extLst>
          </p:cNvPr>
          <p:cNvSpPr/>
          <p:nvPr userDrawn="1"/>
        </p:nvSpPr>
        <p:spPr>
          <a:xfrm>
            <a:off x="5735687" y="5778000"/>
            <a:ext cx="720625" cy="108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4E71863-B8B5-4F5A-AA44-FE6F1C0AB0F5}"/>
              </a:ext>
            </a:extLst>
          </p:cNvPr>
          <p:cNvSpPr/>
          <p:nvPr userDrawn="1"/>
        </p:nvSpPr>
        <p:spPr>
          <a:xfrm>
            <a:off x="5735688" y="0"/>
            <a:ext cx="720624"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68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393100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D3B9B1-7233-41F0-9A6E-9028A1B2A8B5}" type="datetimeFigureOut">
              <a:rPr lang="en-AU" smtClean="0"/>
              <a:t>12/6/21</a:t>
            </a:fld>
            <a:endParaRPr lang="en-AU"/>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184410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D3B9B1-7233-41F0-9A6E-9028A1B2A8B5}" type="datetimeFigureOut">
              <a:rPr lang="en-AU" smtClean="0"/>
              <a:t>12/6/21</a:t>
            </a:fld>
            <a:endParaRPr lang="en-AU"/>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A282B3E-4E3B-4D3F-AC29-B6E963F9C7A1}" type="slidenum">
              <a:rPr lang="en-US" smtClean="0"/>
              <a:t>‹#›</a:t>
            </a:fld>
            <a:endParaRPr lang="en-US" dirty="0"/>
          </a:p>
        </p:txBody>
      </p:sp>
      <p:sp>
        <p:nvSpPr>
          <p:cNvPr id="8" name="Rectangle 7">
            <a:extLst>
              <a:ext uri="{FF2B5EF4-FFF2-40B4-BE49-F238E27FC236}">
                <a16:creationId xmlns:a16="http://schemas.microsoft.com/office/drawing/2014/main" id="{290778B8-EB04-4258-A436-C57B8195B0E0}"/>
              </a:ext>
            </a:extLst>
          </p:cNvPr>
          <p:cNvSpPr/>
          <p:nvPr userDrawn="1"/>
        </p:nvSpPr>
        <p:spPr>
          <a:xfrm>
            <a:off x="360000" y="360000"/>
            <a:ext cx="11473200" cy="613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1C250E-A4B1-41FA-9755-5A65FA56D2D0}"/>
              </a:ext>
            </a:extLst>
          </p:cNvPr>
          <p:cNvSpPr/>
          <p:nvPr userDrawn="1"/>
        </p:nvSpPr>
        <p:spPr>
          <a:xfrm>
            <a:off x="4065847" y="0"/>
            <a:ext cx="4060307" cy="1836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E5EFBD-E671-41DE-AD46-709CA9F24DC4}"/>
              </a:ext>
            </a:extLst>
          </p:cNvPr>
          <p:cNvSpPr/>
          <p:nvPr userDrawn="1"/>
        </p:nvSpPr>
        <p:spPr>
          <a:xfrm>
            <a:off x="4250406" y="5778000"/>
            <a:ext cx="3691188" cy="1080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0675CBF3-E220-4135-9083-A0A83275817E}"/>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bg1"/>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84193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3B9B1-7233-41F0-9A6E-9028A1B2A8B5}" type="datetimeFigureOut">
              <a:rPr lang="en-AU" smtClean="0"/>
              <a:t>12/6/21</a:t>
            </a:fld>
            <a:endParaRPr lang="en-AU"/>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A282B3E-4E3B-4D3F-AC29-B6E963F9C7A1}" type="slidenum">
              <a:rPr lang="en-US" smtClean="0"/>
              <a:t>‹#›</a:t>
            </a:fld>
            <a:endParaRPr lang="en-US" dirty="0"/>
          </a:p>
        </p:txBody>
      </p:sp>
      <p:sp>
        <p:nvSpPr>
          <p:cNvPr id="7" name="Rectangle 6">
            <a:extLst>
              <a:ext uri="{FF2B5EF4-FFF2-40B4-BE49-F238E27FC236}">
                <a16:creationId xmlns:a16="http://schemas.microsoft.com/office/drawing/2014/main" id="{082533E5-2165-46E3-B9E3-903A7BF999EE}"/>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429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255013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3B9B1-7233-41F0-9A6E-9028A1B2A8B5}" type="datetimeFigureOut">
              <a:rPr lang="en-AU" smtClean="0"/>
              <a:t>12/6/21</a:t>
            </a:fld>
            <a:endParaRPr lang="en-AU"/>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282B3E-4E3B-4D3F-AC29-B6E963F9C7A1}" type="slidenum">
              <a:rPr lang="en-US" smtClean="0"/>
              <a:t>‹#›</a:t>
            </a:fld>
            <a:endParaRPr lang="en-US" dirty="0"/>
          </a:p>
        </p:txBody>
      </p:sp>
    </p:spTree>
    <p:extLst>
      <p:ext uri="{BB962C8B-B14F-4D97-AF65-F5344CB8AC3E}">
        <p14:creationId xmlns:p14="http://schemas.microsoft.com/office/powerpoint/2010/main" val="61546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ED3B9B1-7233-41F0-9A6E-9028A1B2A8B5}" type="datetimeFigureOut">
              <a:rPr lang="en-AU" smtClean="0"/>
              <a:t>12/6/21</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A282B3E-4E3B-4D3F-AC29-B6E963F9C7A1}" type="slidenum">
              <a:rPr lang="en-US" smtClean="0"/>
              <a:t>‹#›</a:t>
            </a:fld>
            <a:endParaRPr lang="en-US" dirty="0"/>
          </a:p>
        </p:txBody>
      </p:sp>
      <p:sp>
        <p:nvSpPr>
          <p:cNvPr id="36" name="Rectangle 35">
            <a:extLst>
              <a:ext uri="{FF2B5EF4-FFF2-40B4-BE49-F238E27FC236}">
                <a16:creationId xmlns:a16="http://schemas.microsoft.com/office/drawing/2014/main" id="{61C60148-2CA8-4D43-A3FE-12B2016105FC}"/>
              </a:ext>
            </a:extLst>
          </p:cNvPr>
          <p:cNvSpPr/>
          <p:nvPr userDrawn="1"/>
        </p:nvSpPr>
        <p:spPr>
          <a:xfrm>
            <a:off x="360000" y="360000"/>
            <a:ext cx="11473200" cy="613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96D2E29F-73C4-4F13-A120-576A59452BB5}"/>
              </a:ext>
            </a:extLst>
          </p:cNvPr>
          <p:cNvSpPr/>
          <p:nvPr userDrawn="1"/>
        </p:nvSpPr>
        <p:spPr>
          <a:xfrm>
            <a:off x="720000" y="720000"/>
            <a:ext cx="10753200" cy="5382000"/>
          </a:xfrm>
          <a:custGeom>
            <a:avLst/>
            <a:gdLst>
              <a:gd name="connsiteX0" fmla="*/ 0 w 10753200"/>
              <a:gd name="connsiteY0" fmla="*/ 0 h 5382000"/>
              <a:gd name="connsiteX1" fmla="*/ 2946000 w 10753200"/>
              <a:gd name="connsiteY1" fmla="*/ 0 h 5382000"/>
              <a:gd name="connsiteX2" fmla="*/ 2946000 w 10753200"/>
              <a:gd name="connsiteY2" fmla="*/ 745624 h 5382000"/>
              <a:gd name="connsiteX3" fmla="*/ 7806000 w 10753200"/>
              <a:gd name="connsiteY3" fmla="*/ 745624 h 5382000"/>
              <a:gd name="connsiteX4" fmla="*/ 7806000 w 10753200"/>
              <a:gd name="connsiteY4" fmla="*/ 0 h 5382000"/>
              <a:gd name="connsiteX5" fmla="*/ 10753200 w 10753200"/>
              <a:gd name="connsiteY5" fmla="*/ 0 h 5382000"/>
              <a:gd name="connsiteX6" fmla="*/ 10753200 w 10753200"/>
              <a:gd name="connsiteY6" fmla="*/ 5382000 h 5382000"/>
              <a:gd name="connsiteX7" fmla="*/ 0 w 10753200"/>
              <a:gd name="connsiteY7" fmla="*/ 5382000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8" fmla="*/ 7897440 w 10753200"/>
              <a:gd name="connsiteY8" fmla="*/ 837064 h 5382000"/>
              <a:gd name="connsiteX0" fmla="*/ 7806000 w 10753200"/>
              <a:gd name="connsiteY0" fmla="*/ 745624 h 5382000"/>
              <a:gd name="connsiteX1" fmla="*/ 7806000 w 10753200"/>
              <a:gd name="connsiteY1" fmla="*/ 0 h 5382000"/>
              <a:gd name="connsiteX2" fmla="*/ 10753200 w 10753200"/>
              <a:gd name="connsiteY2" fmla="*/ 0 h 5382000"/>
              <a:gd name="connsiteX3" fmla="*/ 10753200 w 10753200"/>
              <a:gd name="connsiteY3" fmla="*/ 5382000 h 5382000"/>
              <a:gd name="connsiteX4" fmla="*/ 0 w 10753200"/>
              <a:gd name="connsiteY4" fmla="*/ 5382000 h 5382000"/>
              <a:gd name="connsiteX5" fmla="*/ 0 w 10753200"/>
              <a:gd name="connsiteY5" fmla="*/ 0 h 5382000"/>
              <a:gd name="connsiteX6" fmla="*/ 2946000 w 10753200"/>
              <a:gd name="connsiteY6" fmla="*/ 0 h 5382000"/>
              <a:gd name="connsiteX7" fmla="*/ 2946000 w 10753200"/>
              <a:gd name="connsiteY7"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 name="connsiteX6" fmla="*/ 2946000 w 10753200"/>
              <a:gd name="connsiteY6" fmla="*/ 745624 h 5382000"/>
              <a:gd name="connsiteX0" fmla="*/ 7806000 w 10753200"/>
              <a:gd name="connsiteY0" fmla="*/ 0 h 5382000"/>
              <a:gd name="connsiteX1" fmla="*/ 10753200 w 10753200"/>
              <a:gd name="connsiteY1" fmla="*/ 0 h 5382000"/>
              <a:gd name="connsiteX2" fmla="*/ 10753200 w 10753200"/>
              <a:gd name="connsiteY2" fmla="*/ 5382000 h 5382000"/>
              <a:gd name="connsiteX3" fmla="*/ 0 w 10753200"/>
              <a:gd name="connsiteY3" fmla="*/ 5382000 h 5382000"/>
              <a:gd name="connsiteX4" fmla="*/ 0 w 10753200"/>
              <a:gd name="connsiteY4" fmla="*/ 0 h 5382000"/>
              <a:gd name="connsiteX5" fmla="*/ 2946000 w 10753200"/>
              <a:gd name="connsiteY5" fmla="*/ 0 h 538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3200" h="5382000">
                <a:moveTo>
                  <a:pt x="7806000" y="0"/>
                </a:moveTo>
                <a:lnTo>
                  <a:pt x="10753200" y="0"/>
                </a:lnTo>
                <a:lnTo>
                  <a:pt x="10753200" y="5382000"/>
                </a:lnTo>
                <a:lnTo>
                  <a:pt x="0" y="5382000"/>
                </a:lnTo>
                <a:lnTo>
                  <a:pt x="0" y="0"/>
                </a:lnTo>
                <a:lnTo>
                  <a:pt x="2946000" y="0"/>
                </a:lnTo>
              </a:path>
            </a:pathLst>
          </a:custGeom>
          <a:noFill/>
          <a:ln>
            <a:solidFill>
              <a:schemeClr val="accent3"/>
            </a:solidFill>
            <a:headEnd type="diamond"/>
            <a:tailEnd type="diamo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7384747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662" r:id="rId20"/>
    <p:sldLayoutId id="2147483653" r:id="rId21"/>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comments" Target="../comments/commen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comments" Target="../comments/commen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1" name="Group 3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5" name="Rectangle 4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9" name="Rectangle 48">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coworkers collaborating around a laptop">
            <a:extLst>
              <a:ext uri="{FF2B5EF4-FFF2-40B4-BE49-F238E27FC236}">
                <a16:creationId xmlns:a16="http://schemas.microsoft.com/office/drawing/2014/main" id="{4E1D3972-2DD0-4391-858D-59E2607DB480}"/>
              </a:ext>
            </a:extLst>
          </p:cNvPr>
          <p:cNvPicPr>
            <a:picLocks noGrp="1" noChangeAspect="1"/>
          </p:cNvPicPr>
          <p:nvPr>
            <p:ph type="pic" sz="quarter" idx="12"/>
          </p:nvPr>
        </p:nvPicPr>
        <p:blipFill rotWithShape="1">
          <a:blip r:embed="rId3">
            <a:alphaModFix amt="40000"/>
          </a:blip>
          <a:srcRect t="7865" b="7865"/>
          <a:stretch/>
        </p:blipFill>
        <p:spPr>
          <a:xfrm>
            <a:off x="20" y="21354"/>
            <a:ext cx="12191980" cy="6857990"/>
          </a:xfrm>
          <a:prstGeom prst="rect">
            <a:avLst/>
          </a:prstGeom>
        </p:spPr>
      </p:pic>
      <p:sp>
        <p:nvSpPr>
          <p:cNvPr id="4" name="Title 3">
            <a:extLst>
              <a:ext uri="{FF2B5EF4-FFF2-40B4-BE49-F238E27FC236}">
                <a16:creationId xmlns:a16="http://schemas.microsoft.com/office/drawing/2014/main" id="{B27D730A-05C3-4824-99A7-4911AE0DFCDD}"/>
              </a:ext>
            </a:extLst>
          </p:cNvPr>
          <p:cNvSpPr>
            <a:spLocks noGrp="1"/>
          </p:cNvSpPr>
          <p:nvPr>
            <p:ph type="ctrTitle"/>
          </p:nvPr>
        </p:nvSpPr>
        <p:spPr>
          <a:xfrm>
            <a:off x="2589213" y="2080622"/>
            <a:ext cx="8915399" cy="2696760"/>
          </a:xfrm>
        </p:spPr>
        <p:txBody>
          <a:bodyPr vert="horz" lIns="91440" tIns="45720" rIns="91440" bIns="45720" rtlCol="0" anchor="b">
            <a:normAutofit fontScale="90000"/>
          </a:bodyPr>
          <a:lstStyle/>
          <a:p>
            <a:pPr algn="l"/>
            <a:r>
              <a:rPr lang="en-US" sz="5400" dirty="0">
                <a:solidFill>
                  <a:schemeClr val="tx1"/>
                </a:solidFill>
              </a:rPr>
              <a:t>Reveal or Conceal? </a:t>
            </a:r>
            <a:br>
              <a:rPr lang="en-US" sz="5400" dirty="0">
                <a:solidFill>
                  <a:schemeClr val="tx1"/>
                </a:solidFill>
              </a:rPr>
            </a:br>
            <a:r>
              <a:rPr lang="en-US" sz="5400" dirty="0">
                <a:solidFill>
                  <a:schemeClr val="tx1"/>
                </a:solidFill>
              </a:rPr>
              <a:t>The Pros &amp; Cons of Disclosure in the Workplace</a:t>
            </a:r>
          </a:p>
        </p:txBody>
      </p:sp>
      <p:sp>
        <p:nvSpPr>
          <p:cNvPr id="5" name="Subtitle 4">
            <a:extLst>
              <a:ext uri="{FF2B5EF4-FFF2-40B4-BE49-F238E27FC236}">
                <a16:creationId xmlns:a16="http://schemas.microsoft.com/office/drawing/2014/main" id="{D6AC3F12-360E-4CF2-98CE-B7BC1F2858CA}"/>
              </a:ext>
            </a:extLst>
          </p:cNvPr>
          <p:cNvSpPr>
            <a:spLocks noGrp="1"/>
          </p:cNvSpPr>
          <p:nvPr>
            <p:ph type="subTitle" idx="1"/>
          </p:nvPr>
        </p:nvSpPr>
        <p:spPr>
          <a:xfrm>
            <a:off x="2589213" y="4777379"/>
            <a:ext cx="8915399" cy="1467357"/>
          </a:xfrm>
        </p:spPr>
        <p:txBody>
          <a:bodyPr vert="horz" lIns="91440" tIns="45720" rIns="91440" bIns="45720" rtlCol="0" anchor="t">
            <a:normAutofit fontScale="92500" lnSpcReduction="10000"/>
          </a:bodyPr>
          <a:lstStyle/>
          <a:p>
            <a:pPr algn="l"/>
            <a:endParaRPr lang="en-US" sz="1800" dirty="0">
              <a:solidFill>
                <a:schemeClr val="tx1">
                  <a:lumMod val="65000"/>
                  <a:lumOff val="35000"/>
                </a:schemeClr>
              </a:solidFill>
            </a:endParaRPr>
          </a:p>
          <a:p>
            <a:pPr algn="l"/>
            <a:r>
              <a:rPr lang="en-US" sz="1800" dirty="0">
                <a:solidFill>
                  <a:schemeClr val="tx1">
                    <a:lumMod val="65000"/>
                    <a:lumOff val="35000"/>
                  </a:schemeClr>
                </a:solidFill>
              </a:rPr>
              <a:t>Written by: Holly Bainbridge | Edited by: Autumn O’Connor</a:t>
            </a:r>
          </a:p>
          <a:p>
            <a:pPr algn="l"/>
            <a:r>
              <a:rPr lang="en-US" sz="1800" dirty="0">
                <a:solidFill>
                  <a:schemeClr val="tx1">
                    <a:lumMod val="65000"/>
                    <a:lumOff val="35000"/>
                  </a:schemeClr>
                </a:solidFill>
              </a:rPr>
              <a:t>Converted to PowerPoint by: Rutgers Center for Adult Autism Services</a:t>
            </a:r>
          </a:p>
          <a:p>
            <a:pPr algn="l"/>
            <a:r>
              <a:rPr lang="en-US" sz="1800" dirty="0">
                <a:solidFill>
                  <a:schemeClr val="tx1">
                    <a:lumMod val="65000"/>
                    <a:lumOff val="35000"/>
                  </a:schemeClr>
                </a:solidFill>
              </a:rPr>
              <a:t>Reviewed by: Beth </a:t>
            </a:r>
            <a:r>
              <a:rPr lang="en-US" sz="1800" dirty="0" err="1">
                <a:solidFill>
                  <a:schemeClr val="tx1">
                    <a:lumMod val="65000"/>
                    <a:lumOff val="35000"/>
                  </a:schemeClr>
                </a:solidFill>
              </a:rPr>
              <a:t>Radulskii</a:t>
            </a:r>
            <a:endParaRPr lang="en-US" sz="1800" dirty="0">
              <a:solidFill>
                <a:schemeClr val="tx1">
                  <a:lumMod val="65000"/>
                  <a:lumOff val="35000"/>
                </a:schemeClr>
              </a:solidFill>
            </a:endParaRPr>
          </a:p>
        </p:txBody>
      </p:sp>
      <p:sp>
        <p:nvSpPr>
          <p:cNvPr id="51" name="Rectangle 50">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53"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5371589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7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Pct val="10000"/>
                                  </p:iterate>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7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Pct val="10000"/>
                                  </p:iterate>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700"/>
                                        <p:tgtEl>
                                          <p:spTgt spid="5">
                                            <p:txEl>
                                              <p:pRg st="3" end="3"/>
                                            </p:txEl>
                                          </p:spTgt>
                                        </p:tgtEl>
                                      </p:cBhvr>
                                    </p:animEffect>
                                  </p:childTnLst>
                                </p:cTn>
                              </p:par>
                              <p:par>
                                <p:cTn id="18" presetID="10" presetClass="entr" presetSubtype="0" fill="hold" grpId="0" nodeType="withEffect">
                                  <p:stCondLst>
                                    <p:cond delay="0"/>
                                  </p:stCondLst>
                                  <p:iterate>
                                    <p:tmPct val="10000"/>
                                  </p:iterate>
                                  <p:childTnLst>
                                    <p:set>
                                      <p:cBhvr>
                                        <p:cTn id="19" dur="1" fill="hold">
                                          <p:stCondLst>
                                            <p:cond delay="0"/>
                                          </p:stCondLst>
                                        </p:cTn>
                                        <p:tgtEl>
                                          <p:spTgt spid="4"/>
                                        </p:tgtEl>
                                        <p:attrNameLst>
                                          <p:attrName>style.visibility</p:attrName>
                                        </p:attrNameLst>
                                      </p:cBhvr>
                                      <p:to>
                                        <p:strVal val="visible"/>
                                      </p:to>
                                    </p:set>
                                    <p:animEffect transition="in" filter="fade">
                                      <p:cBhvr>
                                        <p:cTn id="2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A94BBA-080C-42DF-944C-E882681F973F}"/>
              </a:ext>
            </a:extLst>
          </p:cNvPr>
          <p:cNvSpPr>
            <a:spLocks noGrp="1"/>
          </p:cNvSpPr>
          <p:nvPr>
            <p:ph type="ctrTitle"/>
          </p:nvPr>
        </p:nvSpPr>
        <p:spPr>
          <a:xfrm>
            <a:off x="4168410" y="1087751"/>
            <a:ext cx="3855180" cy="3691155"/>
          </a:xfrm>
        </p:spPr>
        <p:txBody>
          <a:bodyPr anchor="b">
            <a:noAutofit/>
          </a:bodyPr>
          <a:lstStyle/>
          <a:p>
            <a:r>
              <a:rPr lang="en-US" sz="5400" dirty="0"/>
              <a:t>Positively impacts others’ first impressions</a:t>
            </a:r>
          </a:p>
        </p:txBody>
      </p:sp>
      <p:sp>
        <p:nvSpPr>
          <p:cNvPr id="6" name="TextBox 5">
            <a:extLst>
              <a:ext uri="{FF2B5EF4-FFF2-40B4-BE49-F238E27FC236}">
                <a16:creationId xmlns:a16="http://schemas.microsoft.com/office/drawing/2014/main" id="{E9B4CA7A-DFAA-475A-8FD5-F72E163E4969}"/>
              </a:ext>
            </a:extLst>
          </p:cNvPr>
          <p:cNvSpPr txBox="1"/>
          <p:nvPr/>
        </p:nvSpPr>
        <p:spPr>
          <a:xfrm>
            <a:off x="4203510" y="939567"/>
            <a:ext cx="3698544" cy="523220"/>
          </a:xfrm>
          <a:prstGeom prst="rect">
            <a:avLst/>
          </a:prstGeom>
          <a:noFill/>
        </p:spPr>
        <p:txBody>
          <a:bodyPr wrap="square" rtlCol="0">
            <a:spAutoFit/>
          </a:bodyPr>
          <a:lstStyle/>
          <a:p>
            <a:pPr algn="ctr"/>
            <a:r>
              <a:rPr lang="en-CA" sz="2800" b="1" dirty="0">
                <a:solidFill>
                  <a:schemeClr val="bg2">
                    <a:lumMod val="90000"/>
                  </a:schemeClr>
                </a:solidFill>
              </a:rPr>
              <a:t>Advantage Three:</a:t>
            </a:r>
            <a:endParaRPr lang="en-AU" sz="2800" b="1" dirty="0">
              <a:solidFill>
                <a:schemeClr val="bg2">
                  <a:lumMod val="90000"/>
                </a:schemeClr>
              </a:solidFill>
            </a:endParaRPr>
          </a:p>
        </p:txBody>
      </p:sp>
    </p:spTree>
    <p:extLst>
      <p:ext uri="{BB962C8B-B14F-4D97-AF65-F5344CB8AC3E}">
        <p14:creationId xmlns:p14="http://schemas.microsoft.com/office/powerpoint/2010/main" val="4190024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41948-C7DC-4ED4-8B6E-08FAEB91232D}"/>
              </a:ext>
            </a:extLst>
          </p:cNvPr>
          <p:cNvSpPr txBox="1"/>
          <p:nvPr/>
        </p:nvSpPr>
        <p:spPr>
          <a:xfrm>
            <a:off x="785769" y="2139193"/>
            <a:ext cx="10620462" cy="1754326"/>
          </a:xfrm>
          <a:prstGeom prst="rect">
            <a:avLst/>
          </a:prstGeom>
          <a:noFill/>
        </p:spPr>
        <p:txBody>
          <a:bodyPr wrap="square" rtlCol="0">
            <a:spAutoFit/>
          </a:bodyPr>
          <a:lstStyle/>
          <a:p>
            <a:pPr algn="ctr"/>
            <a:r>
              <a:rPr lang="en-US" sz="5400" dirty="0"/>
              <a:t>Can you think of any other advantages of disclosing in the workplace? </a:t>
            </a:r>
          </a:p>
        </p:txBody>
      </p:sp>
    </p:spTree>
    <p:extLst>
      <p:ext uri="{BB962C8B-B14F-4D97-AF65-F5344CB8AC3E}">
        <p14:creationId xmlns:p14="http://schemas.microsoft.com/office/powerpoint/2010/main" val="59131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A94BBA-080C-42DF-944C-E882681F973F}"/>
              </a:ext>
            </a:extLst>
          </p:cNvPr>
          <p:cNvSpPr>
            <a:spLocks noGrp="1"/>
          </p:cNvSpPr>
          <p:nvPr>
            <p:ph type="ctrTitle"/>
          </p:nvPr>
        </p:nvSpPr>
        <p:spPr>
          <a:xfrm>
            <a:off x="4512000" y="2148207"/>
            <a:ext cx="3168000" cy="3045203"/>
          </a:xfrm>
        </p:spPr>
        <p:txBody>
          <a:bodyPr anchor="b">
            <a:normAutofit fontScale="90000"/>
          </a:bodyPr>
          <a:lstStyle/>
          <a:p>
            <a:r>
              <a:rPr lang="en-US" sz="6000" dirty="0"/>
              <a:t>The decision to disclose is your own</a:t>
            </a:r>
          </a:p>
        </p:txBody>
      </p:sp>
    </p:spTree>
    <p:extLst>
      <p:ext uri="{BB962C8B-B14F-4D97-AF65-F5344CB8AC3E}">
        <p14:creationId xmlns:p14="http://schemas.microsoft.com/office/powerpoint/2010/main" val="848764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6670-A1DF-408E-808E-859CB9310A64}"/>
              </a:ext>
            </a:extLst>
          </p:cNvPr>
          <p:cNvSpPr>
            <a:spLocks noGrp="1"/>
          </p:cNvSpPr>
          <p:nvPr>
            <p:ph type="title"/>
          </p:nvPr>
        </p:nvSpPr>
        <p:spPr>
          <a:xfrm>
            <a:off x="1960196" y="1837189"/>
            <a:ext cx="8584766" cy="2516698"/>
          </a:xfrm>
        </p:spPr>
        <p:txBody>
          <a:bodyPr anchor="b">
            <a:normAutofit/>
          </a:bodyPr>
          <a:lstStyle/>
          <a:p>
            <a:pPr algn="ctr"/>
            <a:r>
              <a:rPr lang="en-US" sz="7200" b="1" dirty="0">
                <a:solidFill>
                  <a:schemeClr val="bg1"/>
                </a:solidFill>
              </a:rPr>
              <a:t>Disadvantages of Disclosure </a:t>
            </a:r>
          </a:p>
        </p:txBody>
      </p:sp>
    </p:spTree>
    <p:extLst>
      <p:ext uri="{BB962C8B-B14F-4D97-AF65-F5344CB8AC3E}">
        <p14:creationId xmlns:p14="http://schemas.microsoft.com/office/powerpoint/2010/main" val="33072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A94BBA-080C-42DF-944C-E882681F973F}"/>
              </a:ext>
            </a:extLst>
          </p:cNvPr>
          <p:cNvSpPr>
            <a:spLocks noGrp="1"/>
          </p:cNvSpPr>
          <p:nvPr>
            <p:ph type="ctrTitle"/>
          </p:nvPr>
        </p:nvSpPr>
        <p:spPr>
          <a:xfrm>
            <a:off x="3916907" y="1091821"/>
            <a:ext cx="4517409" cy="3480179"/>
          </a:xfrm>
        </p:spPr>
        <p:txBody>
          <a:bodyPr anchor="b">
            <a:normAutofit/>
          </a:bodyPr>
          <a:lstStyle/>
          <a:p>
            <a:r>
              <a:rPr lang="en-US" sz="4800" dirty="0"/>
              <a:t>Stigma </a:t>
            </a:r>
            <a:br>
              <a:rPr lang="en-US" sz="4800" dirty="0"/>
            </a:br>
            <a:r>
              <a:rPr lang="en-US" sz="4800" dirty="0"/>
              <a:t>and </a:t>
            </a:r>
            <a:br>
              <a:rPr lang="en-US" sz="4800" dirty="0"/>
            </a:br>
            <a:r>
              <a:rPr lang="en-US" sz="4800" dirty="0"/>
              <a:t>Negative Stereotypes</a:t>
            </a:r>
          </a:p>
        </p:txBody>
      </p:sp>
    </p:spTree>
    <p:extLst>
      <p:ext uri="{BB962C8B-B14F-4D97-AF65-F5344CB8AC3E}">
        <p14:creationId xmlns:p14="http://schemas.microsoft.com/office/powerpoint/2010/main" val="10483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A94BBA-080C-42DF-944C-E882681F973F}"/>
              </a:ext>
            </a:extLst>
          </p:cNvPr>
          <p:cNvSpPr>
            <a:spLocks noGrp="1"/>
          </p:cNvSpPr>
          <p:nvPr>
            <p:ph type="ctrTitle"/>
          </p:nvPr>
        </p:nvSpPr>
        <p:spPr>
          <a:xfrm>
            <a:off x="4156592" y="800720"/>
            <a:ext cx="3977473" cy="2515686"/>
          </a:xfrm>
        </p:spPr>
        <p:txBody>
          <a:bodyPr anchor="b">
            <a:normAutofit/>
          </a:bodyPr>
          <a:lstStyle/>
          <a:p>
            <a:r>
              <a:rPr lang="en-US" sz="3600" dirty="0"/>
              <a:t>Underestimation of abilities </a:t>
            </a:r>
          </a:p>
        </p:txBody>
      </p:sp>
    </p:spTree>
    <p:extLst>
      <p:ext uri="{BB962C8B-B14F-4D97-AF65-F5344CB8AC3E}">
        <p14:creationId xmlns:p14="http://schemas.microsoft.com/office/powerpoint/2010/main" val="235437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B41948-C7DC-4ED4-8B6E-08FAEB91232D}"/>
              </a:ext>
            </a:extLst>
          </p:cNvPr>
          <p:cNvSpPr txBox="1"/>
          <p:nvPr/>
        </p:nvSpPr>
        <p:spPr>
          <a:xfrm>
            <a:off x="785769" y="2139193"/>
            <a:ext cx="10620462" cy="2585323"/>
          </a:xfrm>
          <a:prstGeom prst="rect">
            <a:avLst/>
          </a:prstGeom>
          <a:noFill/>
        </p:spPr>
        <p:txBody>
          <a:bodyPr wrap="square" rtlCol="0">
            <a:spAutoFit/>
          </a:bodyPr>
          <a:lstStyle/>
          <a:p>
            <a:pPr algn="ctr"/>
            <a:r>
              <a:rPr lang="en-US" sz="5400" dirty="0"/>
              <a:t>Can you think of any other disadvantages of disclosing in the workplace? </a:t>
            </a:r>
          </a:p>
        </p:txBody>
      </p:sp>
    </p:spTree>
    <p:extLst>
      <p:ext uri="{BB962C8B-B14F-4D97-AF65-F5344CB8AC3E}">
        <p14:creationId xmlns:p14="http://schemas.microsoft.com/office/powerpoint/2010/main" val="208803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6670-A1DF-408E-808E-859CB9310A64}"/>
              </a:ext>
            </a:extLst>
          </p:cNvPr>
          <p:cNvSpPr>
            <a:spLocks noGrp="1"/>
          </p:cNvSpPr>
          <p:nvPr>
            <p:ph type="title"/>
          </p:nvPr>
        </p:nvSpPr>
        <p:spPr>
          <a:xfrm>
            <a:off x="1960196" y="1837189"/>
            <a:ext cx="8398455" cy="3949462"/>
          </a:xfrm>
        </p:spPr>
        <p:txBody>
          <a:bodyPr anchor="b">
            <a:normAutofit fontScale="90000"/>
          </a:bodyPr>
          <a:lstStyle/>
          <a:p>
            <a:pPr algn="ctr"/>
            <a:r>
              <a:rPr lang="en-US" sz="7200" dirty="0">
                <a:solidFill>
                  <a:schemeClr val="bg1"/>
                </a:solidFill>
              </a:rPr>
              <a:t>When is it worth concealing or revealing your diagnosis? </a:t>
            </a:r>
          </a:p>
        </p:txBody>
      </p:sp>
    </p:spTree>
    <p:extLst>
      <p:ext uri="{BB962C8B-B14F-4D97-AF65-F5344CB8AC3E}">
        <p14:creationId xmlns:p14="http://schemas.microsoft.com/office/powerpoint/2010/main" val="25151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309EBB-0189-4656-A462-2BD2027C75AA}"/>
              </a:ext>
            </a:extLst>
          </p:cNvPr>
          <p:cNvSpPr txBox="1"/>
          <p:nvPr/>
        </p:nvSpPr>
        <p:spPr>
          <a:xfrm>
            <a:off x="831850" y="822121"/>
            <a:ext cx="10515600" cy="211044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i="0" kern="1200" spc="-150" dirty="0">
                <a:solidFill>
                  <a:schemeClr val="accent3"/>
                </a:solidFill>
                <a:latin typeface="+mj-lt"/>
                <a:ea typeface="+mj-ea"/>
                <a:cs typeface="+mj-cs"/>
              </a:rPr>
              <a:t>It might be worth revealing when there is...</a:t>
            </a:r>
          </a:p>
          <a:p>
            <a:pPr marL="685800" indent="-685800">
              <a:lnSpc>
                <a:spcPct val="90000"/>
              </a:lnSpc>
              <a:spcBef>
                <a:spcPct val="0"/>
              </a:spcBef>
              <a:spcAft>
                <a:spcPts val="600"/>
              </a:spcAft>
              <a:buFont typeface="Arial" panose="020B0604020202020204" pitchFamily="34" charset="0"/>
              <a:buChar char="•"/>
            </a:pPr>
            <a:r>
              <a:rPr lang="en-US" sz="3600" b="1" i="0" kern="1200" spc="-150" dirty="0">
                <a:solidFill>
                  <a:schemeClr val="accent3"/>
                </a:solidFill>
                <a:latin typeface="+mj-lt"/>
                <a:ea typeface="+mj-ea"/>
                <a:cs typeface="+mj-cs"/>
              </a:rPr>
              <a:t>A culture of  inclusiveness / neurodiversity </a:t>
            </a:r>
            <a:endParaRPr lang="en-US" sz="3600" b="1" spc="-150" dirty="0">
              <a:solidFill>
                <a:schemeClr val="accent3"/>
              </a:solidFill>
              <a:latin typeface="+mj-lt"/>
              <a:ea typeface="+mj-ea"/>
              <a:cs typeface="+mj-cs"/>
            </a:endParaRPr>
          </a:p>
          <a:p>
            <a:pPr marL="685800" indent="-685800">
              <a:lnSpc>
                <a:spcPct val="90000"/>
              </a:lnSpc>
              <a:spcBef>
                <a:spcPct val="0"/>
              </a:spcBef>
              <a:spcAft>
                <a:spcPts val="600"/>
              </a:spcAft>
              <a:buFont typeface="Arial" panose="020B0604020202020204" pitchFamily="34" charset="0"/>
              <a:buChar char="•"/>
            </a:pPr>
            <a:r>
              <a:rPr lang="en-US" sz="3600" b="1" i="0" kern="1200" spc="-150" dirty="0">
                <a:solidFill>
                  <a:schemeClr val="accent3"/>
                </a:solidFill>
                <a:latin typeface="+mj-lt"/>
                <a:ea typeface="+mj-ea"/>
                <a:cs typeface="+mj-cs"/>
              </a:rPr>
              <a:t>Support programs </a:t>
            </a:r>
          </a:p>
        </p:txBody>
      </p:sp>
      <p:sp>
        <p:nvSpPr>
          <p:cNvPr id="3" name="TextBox 2">
            <a:extLst>
              <a:ext uri="{FF2B5EF4-FFF2-40B4-BE49-F238E27FC236}">
                <a16:creationId xmlns:a16="http://schemas.microsoft.com/office/drawing/2014/main" id="{923AC29D-8BB6-4960-8FA5-6C35E8CE64C8}"/>
              </a:ext>
            </a:extLst>
          </p:cNvPr>
          <p:cNvSpPr txBox="1"/>
          <p:nvPr/>
        </p:nvSpPr>
        <p:spPr>
          <a:xfrm>
            <a:off x="773127" y="3661314"/>
            <a:ext cx="10515600" cy="150018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90000"/>
              </a:lnSpc>
              <a:spcBef>
                <a:spcPts val="1000"/>
              </a:spcBef>
              <a:buSzPct val="80000"/>
            </a:pPr>
            <a:r>
              <a:rPr lang="en-US" sz="3600" b="1" kern="1200" dirty="0">
                <a:latin typeface="+mj-lt"/>
                <a:ea typeface="+mn-ea"/>
                <a:cs typeface="+mn-cs"/>
              </a:rPr>
              <a:t>It might be worth concealing when there is...</a:t>
            </a:r>
          </a:p>
          <a:p>
            <a:pPr marL="800100" lvl="1" indent="-342900">
              <a:lnSpc>
                <a:spcPct val="90000"/>
              </a:lnSpc>
              <a:spcBef>
                <a:spcPts val="1000"/>
              </a:spcBef>
              <a:buSzPct val="80000"/>
              <a:buFont typeface="Arial" panose="020B0604020202020204" pitchFamily="34" charset="0"/>
              <a:buChar char="•"/>
            </a:pPr>
            <a:r>
              <a:rPr lang="en-US" sz="3600" b="1" kern="1200" dirty="0">
                <a:latin typeface="+mj-lt"/>
                <a:ea typeface="+mn-ea"/>
                <a:cs typeface="+mn-cs"/>
              </a:rPr>
              <a:t>High social demands </a:t>
            </a:r>
          </a:p>
          <a:p>
            <a:pPr marL="800100" lvl="1" indent="-342900">
              <a:lnSpc>
                <a:spcPct val="90000"/>
              </a:lnSpc>
              <a:spcBef>
                <a:spcPts val="1000"/>
              </a:spcBef>
              <a:buSzPct val="80000"/>
              <a:buFont typeface="Arial" panose="020B0604020202020204" pitchFamily="34" charset="0"/>
              <a:buChar char="•"/>
            </a:pPr>
            <a:r>
              <a:rPr lang="en-US" sz="3600" b="1" kern="1200" dirty="0">
                <a:latin typeface="+mj-lt"/>
                <a:ea typeface="+mn-ea"/>
                <a:cs typeface="+mn-cs"/>
              </a:rPr>
              <a:t>Limited awareness of autism </a:t>
            </a:r>
          </a:p>
        </p:txBody>
      </p:sp>
    </p:spTree>
    <p:extLst>
      <p:ext uri="{BB962C8B-B14F-4D97-AF65-F5344CB8AC3E}">
        <p14:creationId xmlns:p14="http://schemas.microsoft.com/office/powerpoint/2010/main" val="1368885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1B4-63BA-4078-9B2C-250F5A3F53B8}"/>
              </a:ext>
            </a:extLst>
          </p:cNvPr>
          <p:cNvSpPr>
            <a:spLocks noGrp="1"/>
          </p:cNvSpPr>
          <p:nvPr>
            <p:ph type="title"/>
          </p:nvPr>
        </p:nvSpPr>
        <p:spPr>
          <a:xfrm>
            <a:off x="4088295" y="555956"/>
            <a:ext cx="4015409" cy="776288"/>
          </a:xfrm>
        </p:spPr>
        <p:txBody>
          <a:bodyPr>
            <a:normAutofit fontScale="90000"/>
          </a:bodyPr>
          <a:lstStyle/>
          <a:p>
            <a:pPr algn="ctr"/>
            <a:r>
              <a:rPr lang="en-US" b="1" dirty="0">
                <a:solidFill>
                  <a:schemeClr val="bg2">
                    <a:lumMod val="90000"/>
                  </a:schemeClr>
                </a:solidFill>
              </a:rPr>
              <a:t>A Double-Edged Sword? </a:t>
            </a:r>
          </a:p>
        </p:txBody>
      </p:sp>
      <p:sp>
        <p:nvSpPr>
          <p:cNvPr id="5" name="TextBox 4">
            <a:extLst>
              <a:ext uri="{FF2B5EF4-FFF2-40B4-BE49-F238E27FC236}">
                <a16:creationId xmlns:a16="http://schemas.microsoft.com/office/drawing/2014/main" id="{C3499D46-A718-4EF2-ADFE-7FC79CFFD70B}"/>
              </a:ext>
            </a:extLst>
          </p:cNvPr>
          <p:cNvSpPr txBox="1"/>
          <p:nvPr/>
        </p:nvSpPr>
        <p:spPr>
          <a:xfrm>
            <a:off x="981512" y="2122415"/>
            <a:ext cx="9966121"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Disclosure has favorable and unfavorable consequences </a:t>
            </a:r>
          </a:p>
          <a:p>
            <a:endParaRPr lang="en-US" sz="3200" dirty="0">
              <a:solidFill>
                <a:schemeClr val="bg1"/>
              </a:solidFill>
            </a:endParaRPr>
          </a:p>
          <a:p>
            <a:pPr marL="285750" indent="-285750">
              <a:buFont typeface="Arial" panose="020B0604020202020204" pitchFamily="34" charset="0"/>
              <a:buChar char="•"/>
            </a:pPr>
            <a:r>
              <a:rPr lang="en-US" sz="3200" dirty="0">
                <a:solidFill>
                  <a:schemeClr val="bg1"/>
                </a:solidFill>
              </a:rPr>
              <a:t>Deciding to reveal or conceal takes strategy and there are important issues to consider for both options  </a:t>
            </a:r>
          </a:p>
        </p:txBody>
      </p:sp>
    </p:spTree>
    <p:extLst>
      <p:ext uri="{BB962C8B-B14F-4D97-AF65-F5344CB8AC3E}">
        <p14:creationId xmlns:p14="http://schemas.microsoft.com/office/powerpoint/2010/main" val="4144787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1B4-63BA-4078-9B2C-250F5A3F53B8}"/>
              </a:ext>
            </a:extLst>
          </p:cNvPr>
          <p:cNvSpPr>
            <a:spLocks noGrp="1"/>
          </p:cNvSpPr>
          <p:nvPr>
            <p:ph type="title"/>
          </p:nvPr>
        </p:nvSpPr>
        <p:spPr>
          <a:xfrm>
            <a:off x="4088295" y="555956"/>
            <a:ext cx="4015409" cy="776288"/>
          </a:xfrm>
        </p:spPr>
        <p:txBody>
          <a:bodyPr/>
          <a:lstStyle/>
          <a:p>
            <a:pPr algn="ctr"/>
            <a:r>
              <a:rPr lang="en-US" b="1" dirty="0">
                <a:solidFill>
                  <a:schemeClr val="bg2"/>
                </a:solidFill>
              </a:rPr>
              <a:t>Key Points </a:t>
            </a:r>
          </a:p>
        </p:txBody>
      </p:sp>
      <p:sp>
        <p:nvSpPr>
          <p:cNvPr id="5" name="TextBox 4">
            <a:extLst>
              <a:ext uri="{FF2B5EF4-FFF2-40B4-BE49-F238E27FC236}">
                <a16:creationId xmlns:a16="http://schemas.microsoft.com/office/drawing/2014/main" id="{C3499D46-A718-4EF2-ADFE-7FC79CFFD70B}"/>
              </a:ext>
            </a:extLst>
          </p:cNvPr>
          <p:cNvSpPr txBox="1"/>
          <p:nvPr/>
        </p:nvSpPr>
        <p:spPr>
          <a:xfrm>
            <a:off x="981512" y="2122415"/>
            <a:ext cx="996612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Deciding whether to disclose is a sensitive part of identity management with many questions to consider </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Fears may include perception by others post-disclosure, access to supports, and concerns around wellbeing</a:t>
            </a:r>
          </a:p>
        </p:txBody>
      </p:sp>
    </p:spTree>
    <p:extLst>
      <p:ext uri="{BB962C8B-B14F-4D97-AF65-F5344CB8AC3E}">
        <p14:creationId xmlns:p14="http://schemas.microsoft.com/office/powerpoint/2010/main" val="3953298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7" name="Group 1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2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3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1" name="Rectangle 42">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FD1B8-6082-40D7-BC80-25D75796C25A}"/>
              </a:ext>
            </a:extLst>
          </p:cNvPr>
          <p:cNvSpPr>
            <a:spLocks noGrp="1"/>
          </p:cNvSpPr>
          <p:nvPr>
            <p:ph type="title"/>
          </p:nvPr>
        </p:nvSpPr>
        <p:spPr>
          <a:xfrm>
            <a:off x="649224" y="645106"/>
            <a:ext cx="6574536" cy="1259894"/>
          </a:xfrm>
        </p:spPr>
        <p:txBody>
          <a:bodyPr vert="horz" lIns="91440" tIns="45720" rIns="91440" bIns="45720" rtlCol="0" anchor="t">
            <a:normAutofit/>
          </a:bodyPr>
          <a:lstStyle/>
          <a:p>
            <a:pPr algn="l"/>
            <a:r>
              <a:rPr lang="en-US" sz="3600">
                <a:solidFill>
                  <a:schemeClr val="tx1">
                    <a:lumMod val="85000"/>
                    <a:lumOff val="15000"/>
                  </a:schemeClr>
                </a:solidFill>
              </a:rPr>
              <a:t>Summary  </a:t>
            </a:r>
          </a:p>
        </p:txBody>
      </p:sp>
      <p:sp>
        <p:nvSpPr>
          <p:cNvPr id="82" name="Rectangle 44">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1EA044F1-332E-408F-8155-362F9997C7F0}"/>
              </a:ext>
            </a:extLst>
          </p:cNvPr>
          <p:cNvSpPr>
            <a:spLocks noGrp="1"/>
          </p:cNvSpPr>
          <p:nvPr>
            <p:ph type="body" sz="quarter" idx="13"/>
          </p:nvPr>
        </p:nvSpPr>
        <p:spPr>
          <a:xfrm>
            <a:off x="649224" y="2133600"/>
            <a:ext cx="6574535" cy="3759253"/>
          </a:xfrm>
        </p:spPr>
        <p:txBody>
          <a:bodyPr vert="horz" lIns="91440" tIns="45720" rIns="91440" bIns="45720" rtlCol="0">
            <a:normAutofit/>
          </a:bodyPr>
          <a:lstStyle/>
          <a:p>
            <a:pPr algn="l">
              <a:lnSpc>
                <a:spcPct val="90000"/>
              </a:lnSpc>
            </a:pPr>
            <a:r>
              <a:rPr lang="en-US" sz="2500" u="sng" dirty="0">
                <a:solidFill>
                  <a:schemeClr val="tx1">
                    <a:lumMod val="75000"/>
                    <a:lumOff val="25000"/>
                  </a:schemeClr>
                </a:solidFill>
              </a:rPr>
              <a:t>Advantages of disclosure:</a:t>
            </a:r>
          </a:p>
          <a:p>
            <a:pPr marL="571500" indent="-571500" algn="l">
              <a:lnSpc>
                <a:spcPct val="90000"/>
              </a:lnSpc>
              <a:buFont typeface="Wingdings 3" charset="2"/>
              <a:buChar char=""/>
            </a:pPr>
            <a:r>
              <a:rPr lang="en-US" sz="2500" dirty="0">
                <a:solidFill>
                  <a:schemeClr val="tx1">
                    <a:lumMod val="75000"/>
                    <a:lumOff val="25000"/>
                  </a:schemeClr>
                </a:solidFill>
              </a:rPr>
              <a:t> Increased chance of securing employment</a:t>
            </a:r>
          </a:p>
          <a:p>
            <a:pPr marL="571500" indent="-571500" algn="l">
              <a:lnSpc>
                <a:spcPct val="90000"/>
              </a:lnSpc>
              <a:buFont typeface="Wingdings 3" charset="2"/>
              <a:buChar char=""/>
            </a:pPr>
            <a:r>
              <a:rPr lang="en-US" sz="2500" dirty="0">
                <a:solidFill>
                  <a:schemeClr val="tx1">
                    <a:lumMod val="75000"/>
                    <a:lumOff val="25000"/>
                  </a:schemeClr>
                </a:solidFill>
              </a:rPr>
              <a:t>Access to workplace accommodations</a:t>
            </a:r>
          </a:p>
          <a:p>
            <a:pPr marL="571500" indent="-571500" algn="l">
              <a:lnSpc>
                <a:spcPct val="90000"/>
              </a:lnSpc>
              <a:buFont typeface="Wingdings 3" charset="2"/>
              <a:buChar char=""/>
            </a:pPr>
            <a:r>
              <a:rPr lang="en-US" sz="2500" dirty="0">
                <a:solidFill>
                  <a:schemeClr val="tx1">
                    <a:lumMod val="75000"/>
                    <a:lumOff val="25000"/>
                  </a:schemeClr>
                </a:solidFill>
              </a:rPr>
              <a:t>Increased job performance and self-esteem</a:t>
            </a:r>
          </a:p>
          <a:p>
            <a:pPr marL="571500" indent="-571500" algn="l">
              <a:lnSpc>
                <a:spcPct val="90000"/>
              </a:lnSpc>
              <a:buFont typeface="Wingdings 3" charset="2"/>
              <a:buChar char=""/>
            </a:pPr>
            <a:r>
              <a:rPr lang="en-US" sz="2500" dirty="0">
                <a:solidFill>
                  <a:schemeClr val="tx1">
                    <a:lumMod val="75000"/>
                    <a:lumOff val="25000"/>
                  </a:schemeClr>
                </a:solidFill>
              </a:rPr>
              <a:t>More favorable first impressions on others</a:t>
            </a:r>
          </a:p>
        </p:txBody>
      </p:sp>
      <p:pic>
        <p:nvPicPr>
          <p:cNvPr id="6" name="Picture Placeholder 5" descr="Bunch of people listening attentively">
            <a:extLst>
              <a:ext uri="{FF2B5EF4-FFF2-40B4-BE49-F238E27FC236}">
                <a16:creationId xmlns:a16="http://schemas.microsoft.com/office/drawing/2014/main" id="{52F4DC80-D765-443C-B33E-22490DDF5A5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95" b="95"/>
          <a:stretch/>
        </p:blipFill>
        <p:spPr>
          <a:xfrm>
            <a:off x="7640314" y="645106"/>
            <a:ext cx="3825003" cy="5247747"/>
          </a:xfrm>
          <a:prstGeom prst="rect">
            <a:avLst/>
          </a:prstGeom>
        </p:spPr>
      </p:pic>
      <p:sp>
        <p:nvSpPr>
          <p:cNvPr id="47"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900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8" name="Picture Placeholder 7" descr="Person overlooking the horizon from the top of a mountain">
            <a:extLst>
              <a:ext uri="{FF2B5EF4-FFF2-40B4-BE49-F238E27FC236}">
                <a16:creationId xmlns:a16="http://schemas.microsoft.com/office/drawing/2014/main" id="{42F1E451-4432-414C-8016-DC76C94EF2F9}"/>
              </a:ext>
            </a:extLst>
          </p:cNvPr>
          <p:cNvPicPr>
            <a:picLocks noGrp="1" noChangeAspect="1"/>
          </p:cNvPicPr>
          <p:nvPr>
            <p:ph type="pic" sz="quarter" idx="12"/>
          </p:nvPr>
        </p:nvPicPr>
        <p:blipFill rotWithShape="1">
          <a:blip r:embed="rId3"/>
          <a:srcRect l="30891"/>
          <a:stretch/>
        </p:blipFill>
        <p:spPr>
          <a:xfrm>
            <a:off x="4485557" y="11963"/>
            <a:ext cx="7706443" cy="6857990"/>
          </a:xfrm>
          <a:prstGeom prst="rect">
            <a:avLst/>
          </a:prstGeom>
          <a:noFill/>
        </p:spPr>
      </p:pic>
      <p:sp useBgFill="1">
        <p:nvSpPr>
          <p:cNvPr id="50" name="Freeform: Shape 4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7" name="Subtitle 3">
            <a:extLst>
              <a:ext uri="{FF2B5EF4-FFF2-40B4-BE49-F238E27FC236}">
                <a16:creationId xmlns:a16="http://schemas.microsoft.com/office/drawing/2014/main" id="{7730E63E-07AB-4945-91B7-376BBAE42CE8}"/>
              </a:ext>
            </a:extLst>
          </p:cNvPr>
          <p:cNvSpPr>
            <a:spLocks noGrp="1"/>
          </p:cNvSpPr>
          <p:nvPr>
            <p:ph type="title"/>
          </p:nvPr>
        </p:nvSpPr>
        <p:spPr>
          <a:xfrm>
            <a:off x="535525" y="624110"/>
            <a:ext cx="4623955" cy="1280890"/>
          </a:xfrm>
        </p:spPr>
        <p:txBody>
          <a:bodyPr vert="horz" lIns="91440" tIns="45720" rIns="91440" bIns="45720" rtlCol="0" anchor="t">
            <a:normAutofit/>
          </a:bodyPr>
          <a:lstStyle/>
          <a:p>
            <a:pPr algn="l"/>
            <a:r>
              <a:rPr lang="en-US" sz="3600" dirty="0">
                <a:solidFill>
                  <a:schemeClr val="tx1">
                    <a:lumMod val="85000"/>
                    <a:lumOff val="15000"/>
                  </a:schemeClr>
                </a:solidFill>
              </a:rPr>
              <a:t>Summary cont’d </a:t>
            </a:r>
          </a:p>
        </p:txBody>
      </p:sp>
      <p:sp>
        <p:nvSpPr>
          <p:cNvPr id="52" name="Rectangle 5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Text Placeholder 3">
            <a:extLst>
              <a:ext uri="{FF2B5EF4-FFF2-40B4-BE49-F238E27FC236}">
                <a16:creationId xmlns:a16="http://schemas.microsoft.com/office/drawing/2014/main" id="{9A928457-3C93-49B6-AF52-AA8D3696C3EF}"/>
              </a:ext>
            </a:extLst>
          </p:cNvPr>
          <p:cNvSpPr>
            <a:spLocks noGrp="1"/>
          </p:cNvSpPr>
          <p:nvPr>
            <p:ph type="body" sz="quarter" idx="13"/>
          </p:nvPr>
        </p:nvSpPr>
        <p:spPr>
          <a:xfrm>
            <a:off x="527088" y="1434347"/>
            <a:ext cx="5401577" cy="5165993"/>
          </a:xfrm>
        </p:spPr>
        <p:txBody>
          <a:bodyPr vert="horz" lIns="91440" tIns="45720" rIns="91440" bIns="45720" rtlCol="0">
            <a:noAutofit/>
          </a:bodyPr>
          <a:lstStyle/>
          <a:p>
            <a:pPr algn="l">
              <a:lnSpc>
                <a:spcPct val="90000"/>
              </a:lnSpc>
            </a:pPr>
            <a:r>
              <a:rPr lang="en-US" sz="2000" u="sng" dirty="0">
                <a:solidFill>
                  <a:schemeClr val="tx1">
                    <a:lumMod val="75000"/>
                    <a:lumOff val="25000"/>
                  </a:schemeClr>
                </a:solidFill>
              </a:rPr>
              <a:t>Disadvantages of disclosure:</a:t>
            </a:r>
          </a:p>
          <a:p>
            <a:pPr marL="571500" indent="-571500" algn="l">
              <a:lnSpc>
                <a:spcPct val="90000"/>
              </a:lnSpc>
              <a:buFont typeface="Wingdings 3" charset="2"/>
              <a:buChar char=""/>
            </a:pPr>
            <a:r>
              <a:rPr lang="en-US" sz="2000" dirty="0">
                <a:solidFill>
                  <a:schemeClr val="tx1">
                    <a:lumMod val="75000"/>
                    <a:lumOff val="25000"/>
                  </a:schemeClr>
                </a:solidFill>
              </a:rPr>
              <a:t>Potential dampening of quality of life if negative stereotypes are present </a:t>
            </a:r>
          </a:p>
          <a:p>
            <a:pPr marL="571500" indent="-571500" algn="l">
              <a:lnSpc>
                <a:spcPct val="90000"/>
              </a:lnSpc>
              <a:buFont typeface="Wingdings 3" charset="2"/>
              <a:buChar char=""/>
            </a:pPr>
            <a:r>
              <a:rPr lang="en-US" sz="2000" dirty="0">
                <a:solidFill>
                  <a:schemeClr val="tx1">
                    <a:lumMod val="75000"/>
                    <a:lumOff val="25000"/>
                  </a:schemeClr>
                </a:solidFill>
              </a:rPr>
              <a:t>Stigma threat: possibility of inducing stereotyped views in others if they are unaware of autism</a:t>
            </a:r>
          </a:p>
          <a:p>
            <a:pPr marL="571500" indent="-571500" algn="l">
              <a:lnSpc>
                <a:spcPct val="90000"/>
              </a:lnSpc>
              <a:buFont typeface="Wingdings 3" charset="2"/>
              <a:buChar char=""/>
            </a:pPr>
            <a:r>
              <a:rPr lang="en-US" sz="2000" dirty="0">
                <a:solidFill>
                  <a:schemeClr val="tx1">
                    <a:lumMod val="75000"/>
                    <a:lumOff val="25000"/>
                  </a:schemeClr>
                </a:solidFill>
              </a:rPr>
              <a:t>May introduce ‘us and them’ politics and foster social exclusion in highly social roles</a:t>
            </a:r>
          </a:p>
          <a:p>
            <a:pPr marL="571500" indent="-571500" algn="l">
              <a:lnSpc>
                <a:spcPct val="90000"/>
              </a:lnSpc>
              <a:buFont typeface="Wingdings 3" charset="2"/>
              <a:buChar char=""/>
            </a:pPr>
            <a:r>
              <a:rPr lang="en-US" sz="2000" dirty="0">
                <a:solidFill>
                  <a:schemeClr val="tx1">
                    <a:lumMod val="75000"/>
                    <a:lumOff val="25000"/>
                  </a:schemeClr>
                </a:solidFill>
              </a:rPr>
              <a:t>‘Choosing the right moment’ is socially challenging – meaning in some situations it is easier not to disclose</a:t>
            </a:r>
            <a:endParaRPr lang="en-US" sz="2000" u="sng" dirty="0">
              <a:solidFill>
                <a:schemeClr val="tx1">
                  <a:lumMod val="75000"/>
                  <a:lumOff val="25000"/>
                </a:schemeClr>
              </a:solidFill>
            </a:endParaRPr>
          </a:p>
          <a:p>
            <a:pPr algn="l">
              <a:lnSpc>
                <a:spcPct val="90000"/>
              </a:lnSpc>
              <a:buFont typeface="Wingdings 3" charset="2"/>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401826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E03D95-D936-4F3B-94AD-C6FFB85370E2}"/>
              </a:ext>
            </a:extLst>
          </p:cNvPr>
          <p:cNvSpPr txBox="1"/>
          <p:nvPr/>
        </p:nvSpPr>
        <p:spPr>
          <a:xfrm>
            <a:off x="1295411" y="2405754"/>
            <a:ext cx="9336946" cy="2308324"/>
          </a:xfrm>
          <a:prstGeom prst="rect">
            <a:avLst/>
          </a:prstGeom>
          <a:noFill/>
        </p:spPr>
        <p:txBody>
          <a:bodyPr wrap="square" rtlCol="0">
            <a:spAutoFit/>
          </a:bodyPr>
          <a:lstStyle/>
          <a:p>
            <a:pPr algn="ctr"/>
            <a:r>
              <a:rPr lang="en-US" sz="7200" b="1">
                <a:solidFill>
                  <a:schemeClr val="bg1"/>
                </a:solidFill>
              </a:rPr>
              <a:t>The decision is yours!</a:t>
            </a:r>
            <a:endParaRPr lang="en-US" sz="7200" b="1" dirty="0">
              <a:solidFill>
                <a:schemeClr val="bg1"/>
              </a:solidFill>
            </a:endParaRPr>
          </a:p>
        </p:txBody>
      </p:sp>
    </p:spTree>
    <p:extLst>
      <p:ext uri="{BB962C8B-B14F-4D97-AF65-F5344CB8AC3E}">
        <p14:creationId xmlns:p14="http://schemas.microsoft.com/office/powerpoint/2010/main" val="1790738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6C85-B2CB-40E2-9EF5-0C273D79F230}"/>
              </a:ext>
            </a:extLst>
          </p:cNvPr>
          <p:cNvSpPr>
            <a:spLocks noGrp="1"/>
          </p:cNvSpPr>
          <p:nvPr>
            <p:ph type="title"/>
          </p:nvPr>
        </p:nvSpPr>
        <p:spPr>
          <a:xfrm>
            <a:off x="1501103" y="2788555"/>
            <a:ext cx="8911687" cy="1280890"/>
          </a:xfrm>
        </p:spPr>
        <p:txBody>
          <a:bodyPr>
            <a:normAutofit/>
          </a:bodyPr>
          <a:lstStyle/>
          <a:p>
            <a:pPr algn="ctr"/>
            <a:r>
              <a:rPr lang="en-US" sz="7200" b="1" dirty="0">
                <a:solidFill>
                  <a:schemeClr val="bg1"/>
                </a:solidFill>
              </a:rPr>
              <a:t>Thank You</a:t>
            </a:r>
          </a:p>
        </p:txBody>
      </p:sp>
    </p:spTree>
    <p:extLst>
      <p:ext uri="{BB962C8B-B14F-4D97-AF65-F5344CB8AC3E}">
        <p14:creationId xmlns:p14="http://schemas.microsoft.com/office/powerpoint/2010/main" val="65192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BE201E-F63E-42AA-89FD-32D5AC4E6D04}"/>
              </a:ext>
            </a:extLst>
          </p:cNvPr>
          <p:cNvSpPr>
            <a:spLocks noGrp="1"/>
          </p:cNvSpPr>
          <p:nvPr>
            <p:ph type="body" idx="1"/>
          </p:nvPr>
        </p:nvSpPr>
        <p:spPr>
          <a:xfrm>
            <a:off x="1665026" y="2780470"/>
            <a:ext cx="9621661" cy="1500187"/>
          </a:xfrm>
        </p:spPr>
        <p:txBody>
          <a:bodyPr vert="horz" lIns="91440" tIns="45720" rIns="91440" bIns="45720" rtlCol="0" anchor="t">
            <a:normAutofit lnSpcReduction="10000"/>
          </a:bodyPr>
          <a:lstStyle/>
          <a:p>
            <a:r>
              <a:rPr lang="en-US" sz="3200" dirty="0"/>
              <a:t>Take a few moments to reflect on why you might be afraid to reveal your diagnosis in the workplace.  </a:t>
            </a:r>
          </a:p>
        </p:txBody>
      </p:sp>
      <p:sp>
        <p:nvSpPr>
          <p:cNvPr id="2" name="TextBox 1">
            <a:extLst>
              <a:ext uri="{FF2B5EF4-FFF2-40B4-BE49-F238E27FC236}">
                <a16:creationId xmlns:a16="http://schemas.microsoft.com/office/drawing/2014/main" id="{AC9D3A1C-CCF4-4AC9-A183-54BDFD11D580}"/>
              </a:ext>
            </a:extLst>
          </p:cNvPr>
          <p:cNvSpPr txBox="1"/>
          <p:nvPr/>
        </p:nvSpPr>
        <p:spPr>
          <a:xfrm>
            <a:off x="1665026" y="2033517"/>
            <a:ext cx="5486400" cy="523220"/>
          </a:xfrm>
          <a:prstGeom prst="rect">
            <a:avLst/>
          </a:prstGeom>
          <a:noFill/>
        </p:spPr>
        <p:txBody>
          <a:bodyPr wrap="square" rtlCol="0">
            <a:spAutoFit/>
          </a:bodyPr>
          <a:lstStyle/>
          <a:p>
            <a:r>
              <a:rPr lang="en-CA" sz="2800" b="1" dirty="0">
                <a:solidFill>
                  <a:schemeClr val="accent3">
                    <a:lumMod val="60000"/>
                    <a:lumOff val="40000"/>
                  </a:schemeClr>
                </a:solidFill>
              </a:rPr>
              <a:t>Individual Activity </a:t>
            </a:r>
            <a:endParaRPr lang="en-AU" sz="2800" b="1" dirty="0">
              <a:solidFill>
                <a:schemeClr val="accent3">
                  <a:lumMod val="60000"/>
                  <a:lumOff val="40000"/>
                </a:schemeClr>
              </a:solidFill>
            </a:endParaRPr>
          </a:p>
        </p:txBody>
      </p:sp>
    </p:spTree>
    <p:extLst>
      <p:ext uri="{BB962C8B-B14F-4D97-AF65-F5344CB8AC3E}">
        <p14:creationId xmlns:p14="http://schemas.microsoft.com/office/powerpoint/2010/main" val="191538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6" name="Group 6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0" name="Rectangle 7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4" name="Rectangle 83">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C5F64"/>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1EA044F1-332E-408F-8155-362F9997C7F0}"/>
              </a:ext>
            </a:extLst>
          </p:cNvPr>
          <p:cNvSpPr>
            <a:spLocks noGrp="1"/>
          </p:cNvSpPr>
          <p:nvPr>
            <p:ph sz="half" idx="4294967295"/>
          </p:nvPr>
        </p:nvSpPr>
        <p:spPr>
          <a:xfrm>
            <a:off x="160752" y="0"/>
            <a:ext cx="4458791" cy="6853252"/>
          </a:xfrm>
          <a:solidFill>
            <a:schemeClr val="bg1"/>
          </a:solidFill>
        </p:spPr>
        <p:txBody>
          <a:bodyPr vert="horz" lIns="91440" tIns="45720" rIns="91440" bIns="45720" rtlCol="0">
            <a:normAutofit/>
          </a:bodyPr>
          <a:lstStyle/>
          <a:p>
            <a:pPr marL="0" indent="0">
              <a:buClr>
                <a:srgbClr val="B74C67"/>
              </a:buClr>
              <a:buNone/>
            </a:pPr>
            <a:endParaRPr lang="en-US" sz="3600" b="1" dirty="0"/>
          </a:p>
          <a:p>
            <a:pPr marL="0" indent="0">
              <a:buClr>
                <a:srgbClr val="B74C67"/>
              </a:buClr>
              <a:buNone/>
            </a:pPr>
            <a:r>
              <a:rPr lang="en-US" sz="3600" b="1" dirty="0"/>
              <a:t>“The only formula that I tell people is, you better be right about when and when not to disclose” </a:t>
            </a:r>
          </a:p>
          <a:p>
            <a:pPr marL="0" indent="0">
              <a:buClr>
                <a:srgbClr val="B74C67"/>
              </a:buClr>
              <a:buNone/>
            </a:pPr>
            <a:endParaRPr lang="en-US" sz="2800" dirty="0"/>
          </a:p>
          <a:p>
            <a:pPr marL="0" indent="0" algn="r">
              <a:buClr>
                <a:srgbClr val="B74C67"/>
              </a:buClr>
              <a:buNone/>
            </a:pPr>
            <a:r>
              <a:rPr lang="en-US" sz="2800" dirty="0"/>
              <a:t>Mr. Carley, in </a:t>
            </a:r>
            <a:r>
              <a:rPr lang="en-US" sz="2800" dirty="0" err="1"/>
              <a:t>Diament</a:t>
            </a:r>
            <a:r>
              <a:rPr lang="en-US" sz="2800" dirty="0"/>
              <a:t> (2005, p. 10-11).</a:t>
            </a:r>
          </a:p>
        </p:txBody>
      </p:sp>
      <p:sp>
        <p:nvSpPr>
          <p:cNvPr id="88"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5" descr="Bunch of people listening attentively">
            <a:extLst>
              <a:ext uri="{FF2B5EF4-FFF2-40B4-BE49-F238E27FC236}">
                <a16:creationId xmlns:a16="http://schemas.microsoft.com/office/drawing/2014/main" id="{14D346BB-0708-463F-A82F-3E892D93F0B7}"/>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t="9879" r="-1" b="24280"/>
          <a:stretch/>
        </p:blipFill>
        <p:spPr>
          <a:xfrm>
            <a:off x="4619543" y="10"/>
            <a:ext cx="7572457" cy="6853242"/>
          </a:xfrm>
          <a:prstGeom prst="rect">
            <a:avLst/>
          </a:prstGeom>
          <a:ln>
            <a:noFill/>
          </a:ln>
          <a:effectLst>
            <a:softEdge rad="112500"/>
          </a:effectLst>
        </p:spPr>
      </p:pic>
    </p:spTree>
    <p:extLst>
      <p:ext uri="{BB962C8B-B14F-4D97-AF65-F5344CB8AC3E}">
        <p14:creationId xmlns:p14="http://schemas.microsoft.com/office/powerpoint/2010/main" val="1876629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931D-3F9E-45A8-97A1-FA31562F828A}"/>
              </a:ext>
            </a:extLst>
          </p:cNvPr>
          <p:cNvSpPr>
            <a:spLocks noGrp="1"/>
          </p:cNvSpPr>
          <p:nvPr>
            <p:ph type="title"/>
          </p:nvPr>
        </p:nvSpPr>
        <p:spPr>
          <a:xfrm>
            <a:off x="1640156" y="897409"/>
            <a:ext cx="8911687" cy="890448"/>
          </a:xfrm>
        </p:spPr>
        <p:txBody>
          <a:bodyPr/>
          <a:lstStyle/>
          <a:p>
            <a:pPr algn="ctr"/>
            <a:r>
              <a:rPr lang="en-US" dirty="0"/>
              <a:t>The Neurodiversity Movement</a:t>
            </a:r>
          </a:p>
        </p:txBody>
      </p:sp>
      <p:graphicFrame>
        <p:nvGraphicFramePr>
          <p:cNvPr id="6" name="Content Placeholder 2" descr="SmartArt Placeholder - 3 X Icons">
            <a:extLst>
              <a:ext uri="{FF2B5EF4-FFF2-40B4-BE49-F238E27FC236}">
                <a16:creationId xmlns:a16="http://schemas.microsoft.com/office/drawing/2014/main" id="{CBE3B36A-5EF5-4033-A999-B110E570F4D7}"/>
              </a:ext>
            </a:extLst>
          </p:cNvPr>
          <p:cNvGraphicFramePr>
            <a:graphicFrameLocks noGrp="1"/>
          </p:cNvGraphicFramePr>
          <p:nvPr>
            <p:ph idx="1"/>
            <p:extLst>
              <p:ext uri="{D42A27DB-BD31-4B8C-83A1-F6EECF244321}">
                <p14:modId xmlns:p14="http://schemas.microsoft.com/office/powerpoint/2010/main" val="2658640864"/>
              </p:ext>
            </p:extLst>
          </p:nvPr>
        </p:nvGraphicFramePr>
        <p:xfrm>
          <a:off x="1066800" y="2196935"/>
          <a:ext cx="10058400" cy="3763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5958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rson overlooking the horizon from the top of a mountain">
            <a:extLst>
              <a:ext uri="{FF2B5EF4-FFF2-40B4-BE49-F238E27FC236}">
                <a16:creationId xmlns:a16="http://schemas.microsoft.com/office/drawing/2014/main" id="{42F1E451-4432-414C-8016-DC76C94EF2F9}"/>
              </a:ext>
            </a:extLst>
          </p:cNvPr>
          <p:cNvPicPr>
            <a:picLocks noGrp="1" noChangeAspect="1"/>
          </p:cNvPicPr>
          <p:nvPr>
            <p:ph type="pic" sz="quarter" idx="12"/>
          </p:nvPr>
        </p:nvPicPr>
        <p:blipFill>
          <a:blip r:embed="rId3"/>
          <a:srcRect t="9324" b="9324"/>
          <a:stretch>
            <a:fillRect/>
          </a:stretch>
        </p:blipFill>
        <p:spPr/>
      </p:pic>
      <p:sp>
        <p:nvSpPr>
          <p:cNvPr id="7" name="Subtitle 3">
            <a:extLst>
              <a:ext uri="{FF2B5EF4-FFF2-40B4-BE49-F238E27FC236}">
                <a16:creationId xmlns:a16="http://schemas.microsoft.com/office/drawing/2014/main" id="{7730E63E-07AB-4945-91B7-376BBAE42CE8}"/>
              </a:ext>
            </a:extLst>
          </p:cNvPr>
          <p:cNvSpPr>
            <a:spLocks noGrp="1"/>
          </p:cNvSpPr>
          <p:nvPr>
            <p:ph type="ctrTitle"/>
          </p:nvPr>
        </p:nvSpPr>
        <p:spPr>
          <a:xfrm>
            <a:off x="4256691" y="1213939"/>
            <a:ext cx="3720662" cy="4212068"/>
          </a:xfrm>
        </p:spPr>
        <p:txBody>
          <a:bodyPr>
            <a:normAutofit fontScale="90000"/>
          </a:bodyPr>
          <a:lstStyle/>
          <a:p>
            <a:r>
              <a:rPr lang="en-US" dirty="0"/>
              <a:t>Unlike other ‘visible disability’ groups, those with ‘hidden’ disabilities have the choice to conceal or reveal their diagnosis.</a:t>
            </a:r>
          </a:p>
        </p:txBody>
      </p:sp>
    </p:spTree>
    <p:extLst>
      <p:ext uri="{BB962C8B-B14F-4D97-AF65-F5344CB8AC3E}">
        <p14:creationId xmlns:p14="http://schemas.microsoft.com/office/powerpoint/2010/main" val="198227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6670-A1DF-408E-808E-859CB9310A64}"/>
              </a:ext>
            </a:extLst>
          </p:cNvPr>
          <p:cNvSpPr>
            <a:spLocks noGrp="1"/>
          </p:cNvSpPr>
          <p:nvPr>
            <p:ph type="title"/>
          </p:nvPr>
        </p:nvSpPr>
        <p:spPr>
          <a:xfrm>
            <a:off x="1960196" y="1837189"/>
            <a:ext cx="8584766" cy="2516698"/>
          </a:xfrm>
        </p:spPr>
        <p:txBody>
          <a:bodyPr anchor="b">
            <a:normAutofit/>
          </a:bodyPr>
          <a:lstStyle/>
          <a:p>
            <a:pPr algn="ctr"/>
            <a:r>
              <a:rPr lang="en-US" sz="7200" dirty="0">
                <a:solidFill>
                  <a:schemeClr val="bg1"/>
                </a:solidFill>
              </a:rPr>
              <a:t>The Advantages of Disclosure </a:t>
            </a:r>
          </a:p>
        </p:txBody>
      </p:sp>
    </p:spTree>
    <p:extLst>
      <p:ext uri="{BB962C8B-B14F-4D97-AF65-F5344CB8AC3E}">
        <p14:creationId xmlns:p14="http://schemas.microsoft.com/office/powerpoint/2010/main" val="3355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AA94BBA-080C-42DF-944C-E882681F973F}"/>
              </a:ext>
            </a:extLst>
          </p:cNvPr>
          <p:cNvSpPr>
            <a:spLocks noGrp="1"/>
          </p:cNvSpPr>
          <p:nvPr>
            <p:ph type="ctrTitle"/>
          </p:nvPr>
        </p:nvSpPr>
        <p:spPr>
          <a:xfrm>
            <a:off x="4512000" y="939567"/>
            <a:ext cx="3168000" cy="4236440"/>
          </a:xfrm>
        </p:spPr>
        <p:txBody>
          <a:bodyPr anchor="b">
            <a:normAutofit fontScale="90000"/>
          </a:bodyPr>
          <a:lstStyle/>
          <a:p>
            <a:r>
              <a:rPr lang="en-US" dirty="0"/>
              <a:t>Autistic adults who disclosed their diagnosis were over three times more likely to be currently employed</a:t>
            </a:r>
          </a:p>
        </p:txBody>
      </p:sp>
      <p:sp>
        <p:nvSpPr>
          <p:cNvPr id="2" name="TextBox 1">
            <a:extLst>
              <a:ext uri="{FF2B5EF4-FFF2-40B4-BE49-F238E27FC236}">
                <a16:creationId xmlns:a16="http://schemas.microsoft.com/office/drawing/2014/main" id="{3AA96CF5-E593-4E9D-9035-AC75D5C2086E}"/>
              </a:ext>
            </a:extLst>
          </p:cNvPr>
          <p:cNvSpPr txBox="1"/>
          <p:nvPr/>
        </p:nvSpPr>
        <p:spPr>
          <a:xfrm>
            <a:off x="4203510" y="939567"/>
            <a:ext cx="3698544" cy="523220"/>
          </a:xfrm>
          <a:prstGeom prst="rect">
            <a:avLst/>
          </a:prstGeom>
          <a:noFill/>
        </p:spPr>
        <p:txBody>
          <a:bodyPr wrap="square" rtlCol="0">
            <a:spAutoFit/>
          </a:bodyPr>
          <a:lstStyle/>
          <a:p>
            <a:pPr algn="ctr"/>
            <a:r>
              <a:rPr lang="en-CA" sz="2800" b="1" dirty="0">
                <a:solidFill>
                  <a:schemeClr val="bg2">
                    <a:lumMod val="90000"/>
                  </a:schemeClr>
                </a:solidFill>
              </a:rPr>
              <a:t>Advantage One:</a:t>
            </a:r>
            <a:endParaRPr lang="en-AU" sz="2800" b="1" dirty="0">
              <a:solidFill>
                <a:schemeClr val="bg2">
                  <a:lumMod val="90000"/>
                </a:schemeClr>
              </a:solidFill>
            </a:endParaRPr>
          </a:p>
        </p:txBody>
      </p:sp>
    </p:spTree>
    <p:extLst>
      <p:ext uri="{BB962C8B-B14F-4D97-AF65-F5344CB8AC3E}">
        <p14:creationId xmlns:p14="http://schemas.microsoft.com/office/powerpoint/2010/main" val="67073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3CF841-1FAC-4380-9A20-BBC14949BF2E}"/>
              </a:ext>
            </a:extLst>
          </p:cNvPr>
          <p:cNvSpPr txBox="1"/>
          <p:nvPr/>
        </p:nvSpPr>
        <p:spPr>
          <a:xfrm>
            <a:off x="1367406" y="2801923"/>
            <a:ext cx="9211111" cy="1446550"/>
          </a:xfrm>
          <a:prstGeom prst="rect">
            <a:avLst/>
          </a:prstGeom>
          <a:noFill/>
        </p:spPr>
        <p:txBody>
          <a:bodyPr wrap="square" rtlCol="0">
            <a:spAutoFit/>
          </a:bodyPr>
          <a:lstStyle/>
          <a:p>
            <a:pPr marL="285750" indent="-285750">
              <a:buFont typeface="Arial" panose="020B0604020202020204" pitchFamily="34" charset="0"/>
              <a:buChar char="•"/>
            </a:pPr>
            <a:r>
              <a:rPr lang="en-US" sz="4400" dirty="0">
                <a:solidFill>
                  <a:schemeClr val="bg1"/>
                </a:solidFill>
              </a:rPr>
              <a:t>Alterations to interview process</a:t>
            </a:r>
          </a:p>
          <a:p>
            <a:pPr marL="285750" indent="-285750">
              <a:buFont typeface="Arial" panose="020B0604020202020204" pitchFamily="34" charset="0"/>
              <a:buChar char="•"/>
            </a:pPr>
            <a:r>
              <a:rPr lang="en-US" sz="4400" dirty="0">
                <a:solidFill>
                  <a:schemeClr val="bg1"/>
                </a:solidFill>
              </a:rPr>
              <a:t>Workplace accommodations </a:t>
            </a:r>
          </a:p>
        </p:txBody>
      </p:sp>
      <p:sp>
        <p:nvSpPr>
          <p:cNvPr id="3" name="TextBox 2">
            <a:extLst>
              <a:ext uri="{FF2B5EF4-FFF2-40B4-BE49-F238E27FC236}">
                <a16:creationId xmlns:a16="http://schemas.microsoft.com/office/drawing/2014/main" id="{88BE1A33-07EC-4E22-99CB-F2F16AED5D3A}"/>
              </a:ext>
            </a:extLst>
          </p:cNvPr>
          <p:cNvSpPr txBox="1"/>
          <p:nvPr/>
        </p:nvSpPr>
        <p:spPr>
          <a:xfrm>
            <a:off x="4203510" y="939567"/>
            <a:ext cx="3698544" cy="523220"/>
          </a:xfrm>
          <a:prstGeom prst="rect">
            <a:avLst/>
          </a:prstGeom>
          <a:noFill/>
        </p:spPr>
        <p:txBody>
          <a:bodyPr wrap="square" rtlCol="0">
            <a:spAutoFit/>
          </a:bodyPr>
          <a:lstStyle/>
          <a:p>
            <a:pPr algn="ctr"/>
            <a:r>
              <a:rPr lang="en-CA" sz="2800" b="1" dirty="0">
                <a:solidFill>
                  <a:schemeClr val="bg2">
                    <a:lumMod val="90000"/>
                  </a:schemeClr>
                </a:solidFill>
              </a:rPr>
              <a:t>Advantage Two:</a:t>
            </a:r>
            <a:endParaRPr lang="en-AU" sz="2800" b="1" dirty="0">
              <a:solidFill>
                <a:schemeClr val="bg2">
                  <a:lumMod val="90000"/>
                </a:schemeClr>
              </a:solidFill>
            </a:endParaRPr>
          </a:p>
        </p:txBody>
      </p:sp>
    </p:spTree>
    <p:extLst>
      <p:ext uri="{BB962C8B-B14F-4D97-AF65-F5344CB8AC3E}">
        <p14:creationId xmlns:p14="http://schemas.microsoft.com/office/powerpoint/2010/main" val="416004403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7FF9F3B-DE24-4577-9CF6-31E167D48E2E}">
  <ds:schemaRefs>
    <ds:schemaRef ds:uri="http://schemas.microsoft.com/sharepoint/v3/contenttype/forms"/>
  </ds:schemaRefs>
</ds:datastoreItem>
</file>

<file path=customXml/itemProps2.xml><?xml version="1.0" encoding="utf-8"?>
<ds:datastoreItem xmlns:ds="http://schemas.openxmlformats.org/officeDocument/2006/customXml" ds:itemID="{AF208899-44E9-47BE-97CD-9D5D01FB7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94B7CA-1290-47DA-A8FD-EC74EF42B4FE}">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41</TotalTime>
  <Words>2074</Words>
  <Application>Microsoft Macintosh PowerPoint</Application>
  <PresentationFormat>Widescreen</PresentationFormat>
  <Paragraphs>111</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Wingdings 3</vt:lpstr>
      <vt:lpstr>Wisp</vt:lpstr>
      <vt:lpstr>Reveal or Conceal?  The Pros &amp; Cons of Disclosure in the Workplace</vt:lpstr>
      <vt:lpstr>Key Points </vt:lpstr>
      <vt:lpstr>PowerPoint Presentation</vt:lpstr>
      <vt:lpstr>PowerPoint Presentation</vt:lpstr>
      <vt:lpstr>The Neurodiversity Movement</vt:lpstr>
      <vt:lpstr>Unlike other ‘visible disability’ groups, those with ‘hidden’ disabilities have the choice to conceal or reveal their diagnosis.</vt:lpstr>
      <vt:lpstr>The Advantages of Disclosure </vt:lpstr>
      <vt:lpstr>Autistic adults who disclosed their diagnosis were over three times more likely to be currently employed</vt:lpstr>
      <vt:lpstr>PowerPoint Presentation</vt:lpstr>
      <vt:lpstr>Positively impacts others’ first impressions</vt:lpstr>
      <vt:lpstr>PowerPoint Presentation</vt:lpstr>
      <vt:lpstr>The decision to disclose is your own</vt:lpstr>
      <vt:lpstr>Disadvantages of Disclosure </vt:lpstr>
      <vt:lpstr>Stigma  and  Negative Stereotypes</vt:lpstr>
      <vt:lpstr>Underestimation of abilities </vt:lpstr>
      <vt:lpstr>PowerPoint Presentation</vt:lpstr>
      <vt:lpstr>When is it worth concealing or revealing your diagnosis? </vt:lpstr>
      <vt:lpstr>PowerPoint Presentation</vt:lpstr>
      <vt:lpstr>A Double-Edged Sword? </vt:lpstr>
      <vt:lpstr>Summary  </vt:lpstr>
      <vt:lpstr>Summary cont’d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Reveal or Conceal? The Pros &amp; Cons of Disclosure in the Workplace</dc:title>
  <dc:creator>Beth Radulski</dc:creator>
  <cp:lastModifiedBy>Andrew Eddy</cp:lastModifiedBy>
  <cp:revision>7</cp:revision>
  <dcterms:created xsi:type="dcterms:W3CDTF">2021-03-02T01:08:46Z</dcterms:created>
  <dcterms:modified xsi:type="dcterms:W3CDTF">2021-06-12T06:03:55Z</dcterms:modified>
</cp:coreProperties>
</file>